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More Sugar" charset="1" panose="00000000000000000000"/>
      <p:regular r:id="rId24"/>
    </p:embeddedFont>
    <p:embeddedFont>
      <p:font typeface="Gagalin" charset="1" panose="00000500000000000000"/>
      <p:regular r:id="rId25"/>
    </p:embeddedFont>
    <p:embeddedFont>
      <p:font typeface="Canva Sans" charset="1" panose="020B0503030501040103"/>
      <p:regular r:id="rId26"/>
    </p:embeddedFont>
    <p:embeddedFont>
      <p:font typeface="Safira March" charset="1" panose="02000503000000020003"/>
      <p:regular r:id="rId27"/>
    </p:embeddedFont>
    <p:embeddedFont>
      <p:font typeface="Canva Sans Italic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https://doi.org/10.1177/00916471231185811" TargetMode="External" Type="http://schemas.openxmlformats.org/officeDocument/2006/relationships/hyperlink"/><Relationship Id="rId7" Target="https://doi.org/10.1177/0044118X12449630" TargetMode="External" Type="http://schemas.openxmlformats.org/officeDocument/2006/relationships/hyperlink"/><Relationship Id="rId8" Target="https://doi.org/10.1007/s13178-015-0199-4" TargetMode="External" Type="http://schemas.openxmlformats.org/officeDocument/2006/relationships/hyperlink"/><Relationship Id="rId9" Target="https://shine.lab.uconn.edu/wp-content/uploads/sites/3321/2021/06/miller_family_acceptance_2020_annals.pdf"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368511" y="137108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1554809">
            <a:off x="-1065404" y="6851776"/>
            <a:ext cx="5430656" cy="5065321"/>
          </a:xfrm>
          <a:custGeom>
            <a:avLst/>
            <a:gdLst/>
            <a:ahLst/>
            <a:cxnLst/>
            <a:rect r="r" b="b" t="t" l="l"/>
            <a:pathLst>
              <a:path h="5065321" w="5430656">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081122" y="-1028700"/>
            <a:ext cx="3852949" cy="4114800"/>
          </a:xfrm>
          <a:custGeom>
            <a:avLst/>
            <a:gdLst/>
            <a:ahLst/>
            <a:cxnLst/>
            <a:rect r="r" b="b" t="t" l="l"/>
            <a:pathLst>
              <a:path h="4114800" w="3852949">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487627" y="6222289"/>
            <a:ext cx="3186990" cy="2496476"/>
          </a:xfrm>
          <a:custGeom>
            <a:avLst/>
            <a:gdLst/>
            <a:ahLst/>
            <a:cxnLst/>
            <a:rect r="r" b="b" t="t" l="l"/>
            <a:pathLst>
              <a:path h="2496476" w="3186990">
                <a:moveTo>
                  <a:pt x="0" y="0"/>
                </a:moveTo>
                <a:lnTo>
                  <a:pt x="3186990" y="0"/>
                </a:lnTo>
                <a:lnTo>
                  <a:pt x="3186990" y="2496476"/>
                </a:lnTo>
                <a:lnTo>
                  <a:pt x="0" y="2496476"/>
                </a:lnTo>
                <a:lnTo>
                  <a:pt x="0" y="0"/>
                </a:lnTo>
                <a:close/>
              </a:path>
            </a:pathLst>
          </a:custGeom>
          <a:blipFill>
            <a:blip r:embed="rId6"/>
            <a:stretch>
              <a:fillRect l="0" t="0" r="0" b="0"/>
            </a:stretch>
          </a:blipFill>
        </p:spPr>
      </p:sp>
      <p:sp>
        <p:nvSpPr>
          <p:cNvPr name="TextBox 8" id="8"/>
          <p:cNvSpPr txBox="true"/>
          <p:nvPr/>
        </p:nvSpPr>
        <p:spPr>
          <a:xfrm rot="0">
            <a:off x="2710969" y="1985328"/>
            <a:ext cx="12866062" cy="3133725"/>
          </a:xfrm>
          <a:prstGeom prst="rect">
            <a:avLst/>
          </a:prstGeom>
        </p:spPr>
        <p:txBody>
          <a:bodyPr anchor="t" rtlCol="false" tIns="0" lIns="0" bIns="0" rIns="0">
            <a:spAutoFit/>
          </a:bodyPr>
          <a:lstStyle/>
          <a:p>
            <a:pPr algn="ctr">
              <a:lnSpc>
                <a:spcPts val="8399"/>
              </a:lnSpc>
            </a:pPr>
            <a:r>
              <a:rPr lang="en-US" sz="5999">
                <a:solidFill>
                  <a:srgbClr val="000000"/>
                </a:solidFill>
                <a:latin typeface="More Sugar"/>
                <a:ea typeface="More Sugar"/>
                <a:cs typeface="More Sugar"/>
                <a:sym typeface="More Sugar"/>
              </a:rPr>
              <a:t>FAITH, FAMILY AND BELONGING : FINDING ACCEPTANCE AS AN LGBTQ+ CHRISTIAN</a:t>
            </a:r>
          </a:p>
        </p:txBody>
      </p:sp>
      <p:sp>
        <p:nvSpPr>
          <p:cNvPr name="TextBox 9" id="9"/>
          <p:cNvSpPr txBox="true"/>
          <p:nvPr/>
        </p:nvSpPr>
        <p:spPr>
          <a:xfrm rot="0">
            <a:off x="1028700" y="7021847"/>
            <a:ext cx="16230600" cy="1261111"/>
          </a:xfrm>
          <a:prstGeom prst="rect">
            <a:avLst/>
          </a:prstGeom>
        </p:spPr>
        <p:txBody>
          <a:bodyPr anchor="t" rtlCol="false" tIns="0" lIns="0" bIns="0" rIns="0">
            <a:spAutoFit/>
          </a:bodyPr>
          <a:lstStyle/>
          <a:p>
            <a:pPr algn="ctr">
              <a:lnSpc>
                <a:spcPts val="5039"/>
              </a:lnSpc>
            </a:pPr>
            <a:r>
              <a:rPr lang="en-US" sz="3599">
                <a:solidFill>
                  <a:srgbClr val="000000"/>
                </a:solidFill>
                <a:latin typeface="More Sugar"/>
                <a:ea typeface="More Sugar"/>
                <a:cs typeface="More Sugar"/>
                <a:sym typeface="More Sugar"/>
              </a:rPr>
              <a:t>Naomi Bell </a:t>
            </a:r>
          </a:p>
          <a:p>
            <a:pPr algn="ctr">
              <a:lnSpc>
                <a:spcPts val="5039"/>
              </a:lnSpc>
              <a:spcBef>
                <a:spcPct val="0"/>
              </a:spcBef>
            </a:pPr>
            <a:r>
              <a:rPr lang="en-US" sz="3599">
                <a:solidFill>
                  <a:srgbClr val="000000"/>
                </a:solidFill>
                <a:latin typeface="More Sugar"/>
                <a:ea typeface="More Sugar"/>
                <a:cs typeface="More Sugar"/>
                <a:sym typeface="More Sugar"/>
              </a:rPr>
              <a:t>GSWS 189: Sexuality in World Religion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166221"/>
            <a:ext cx="15454637" cy="7382349"/>
          </a:xfrm>
          <a:custGeom>
            <a:avLst/>
            <a:gdLst/>
            <a:ahLst/>
            <a:cxnLst/>
            <a:rect r="r" b="b" t="t" l="l"/>
            <a:pathLst>
              <a:path h="7382349" w="15454637">
                <a:moveTo>
                  <a:pt x="0" y="0"/>
                </a:moveTo>
                <a:lnTo>
                  <a:pt x="15454637" y="0"/>
                </a:lnTo>
                <a:lnTo>
                  <a:pt x="15454637" y="7382349"/>
                </a:lnTo>
                <a:lnTo>
                  <a:pt x="0" y="7382349"/>
                </a:lnTo>
                <a:lnTo>
                  <a:pt x="0" y="0"/>
                </a:lnTo>
                <a:close/>
              </a:path>
            </a:pathLst>
          </a:custGeom>
          <a:blipFill>
            <a:blip r:embed="rId2"/>
            <a:stretch>
              <a:fillRect l="0" t="0" r="0" b="0"/>
            </a:stretch>
          </a:blipFill>
        </p:spPr>
      </p:sp>
      <p:sp>
        <p:nvSpPr>
          <p:cNvPr name="TextBox 3" id="3"/>
          <p:cNvSpPr txBox="true"/>
          <p:nvPr/>
        </p:nvSpPr>
        <p:spPr>
          <a:xfrm rot="0">
            <a:off x="9033942" y="4962842"/>
            <a:ext cx="220117" cy="32321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Canva Sans"/>
                <a:ea typeface="Canva Sans"/>
                <a:cs typeface="Canva Sans"/>
                <a:sym typeface="Canva Sans"/>
              </a:rPr>
              <a:t>xt</a:t>
            </a:r>
          </a:p>
        </p:txBody>
      </p:sp>
      <p:sp>
        <p:nvSpPr>
          <p:cNvPr name="TextBox 4" id="4"/>
          <p:cNvSpPr txBox="true"/>
          <p:nvPr/>
        </p:nvSpPr>
        <p:spPr>
          <a:xfrm rot="0">
            <a:off x="1028700" y="657860"/>
            <a:ext cx="15454637" cy="1393826"/>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More Sugar"/>
                <a:ea typeface="More Sugar"/>
                <a:cs typeface="More Sugar"/>
                <a:sym typeface="More Sugar"/>
              </a:rPr>
              <a:t>Family may play an important role in faith following but thats not always the case. People follow with friends, partners or alone.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389212"/>
            <a:ext cx="15659625" cy="7359554"/>
          </a:xfrm>
          <a:custGeom>
            <a:avLst/>
            <a:gdLst/>
            <a:ahLst/>
            <a:cxnLst/>
            <a:rect r="r" b="b" t="t" l="l"/>
            <a:pathLst>
              <a:path h="7359554" w="15659625">
                <a:moveTo>
                  <a:pt x="0" y="0"/>
                </a:moveTo>
                <a:lnTo>
                  <a:pt x="15659625" y="0"/>
                </a:lnTo>
                <a:lnTo>
                  <a:pt x="15659625" y="7359554"/>
                </a:lnTo>
                <a:lnTo>
                  <a:pt x="0" y="7359554"/>
                </a:lnTo>
                <a:lnTo>
                  <a:pt x="0" y="0"/>
                </a:lnTo>
                <a:close/>
              </a:path>
            </a:pathLst>
          </a:custGeom>
          <a:blipFill>
            <a:blip r:embed="rId2"/>
            <a:stretch>
              <a:fillRect l="0" t="0" r="0" b="0"/>
            </a:stretch>
          </a:blipFill>
        </p:spPr>
      </p:sp>
      <p:sp>
        <p:nvSpPr>
          <p:cNvPr name="TextBox 3" id="3"/>
          <p:cNvSpPr txBox="true"/>
          <p:nvPr/>
        </p:nvSpPr>
        <p:spPr>
          <a:xfrm rot="0">
            <a:off x="1786830" y="631825"/>
            <a:ext cx="14714339" cy="698500"/>
          </a:xfrm>
          <a:prstGeom prst="rect">
            <a:avLst/>
          </a:prstGeom>
        </p:spPr>
        <p:txBody>
          <a:bodyPr anchor="t" rtlCol="false" tIns="0" lIns="0" bIns="0" rIns="0">
            <a:spAutoFit/>
          </a:bodyPr>
          <a:lstStyle/>
          <a:p>
            <a:pPr algn="ctr">
              <a:lnSpc>
                <a:spcPts val="5600"/>
              </a:lnSpc>
              <a:spcBef>
                <a:spcPct val="0"/>
              </a:spcBef>
            </a:pPr>
            <a:r>
              <a:rPr lang="en-US" sz="4000">
                <a:solidFill>
                  <a:srgbClr val="000000"/>
                </a:solidFill>
                <a:latin typeface="More Sugar"/>
                <a:ea typeface="More Sugar"/>
                <a:cs typeface="More Sugar"/>
                <a:sym typeface="More Sugar"/>
              </a:rPr>
              <a:t>Examining how much family support matters to these students.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316452" y="2217052"/>
            <a:ext cx="15942848" cy="7389922"/>
          </a:xfrm>
          <a:custGeom>
            <a:avLst/>
            <a:gdLst/>
            <a:ahLst/>
            <a:cxnLst/>
            <a:rect r="r" b="b" t="t" l="l"/>
            <a:pathLst>
              <a:path h="7389922" w="15942848">
                <a:moveTo>
                  <a:pt x="0" y="0"/>
                </a:moveTo>
                <a:lnTo>
                  <a:pt x="15942848" y="0"/>
                </a:lnTo>
                <a:lnTo>
                  <a:pt x="15942848" y="7389922"/>
                </a:lnTo>
                <a:lnTo>
                  <a:pt x="0" y="7389922"/>
                </a:lnTo>
                <a:lnTo>
                  <a:pt x="0" y="0"/>
                </a:lnTo>
                <a:close/>
              </a:path>
            </a:pathLst>
          </a:custGeom>
          <a:blipFill>
            <a:blip r:embed="rId2"/>
            <a:stretch>
              <a:fillRect l="0" t="0" r="0" b="0"/>
            </a:stretch>
          </a:blipFill>
        </p:spPr>
      </p:sp>
      <p:sp>
        <p:nvSpPr>
          <p:cNvPr name="TextBox 3" id="3"/>
          <p:cNvSpPr txBox="true"/>
          <p:nvPr/>
        </p:nvSpPr>
        <p:spPr>
          <a:xfrm rot="0">
            <a:off x="-225471" y="942975"/>
            <a:ext cx="19300598" cy="705485"/>
          </a:xfrm>
          <a:prstGeom prst="rect">
            <a:avLst/>
          </a:prstGeom>
        </p:spPr>
        <p:txBody>
          <a:bodyPr anchor="t" rtlCol="false" tIns="0" lIns="0" bIns="0" rIns="0">
            <a:spAutoFit/>
          </a:bodyPr>
          <a:lstStyle/>
          <a:p>
            <a:pPr algn="ctr">
              <a:lnSpc>
                <a:spcPts val="5739"/>
              </a:lnSpc>
              <a:spcBef>
                <a:spcPct val="0"/>
              </a:spcBef>
            </a:pPr>
            <a:r>
              <a:rPr lang="en-US" sz="4099">
                <a:solidFill>
                  <a:srgbClr val="000000"/>
                </a:solidFill>
                <a:latin typeface="More Sugar"/>
                <a:ea typeface="More Sugar"/>
                <a:cs typeface="More Sugar"/>
                <a:sym typeface="More Sugar"/>
              </a:rPr>
              <a:t>Examining the amount of acceptance in faith communities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881673" y="2890133"/>
            <a:ext cx="14524654" cy="6368167"/>
          </a:xfrm>
          <a:custGeom>
            <a:avLst/>
            <a:gdLst/>
            <a:ahLst/>
            <a:cxnLst/>
            <a:rect r="r" b="b" t="t" l="l"/>
            <a:pathLst>
              <a:path h="6368167" w="14524654">
                <a:moveTo>
                  <a:pt x="0" y="0"/>
                </a:moveTo>
                <a:lnTo>
                  <a:pt x="14524654" y="0"/>
                </a:lnTo>
                <a:lnTo>
                  <a:pt x="14524654" y="6368167"/>
                </a:lnTo>
                <a:lnTo>
                  <a:pt x="0" y="6368167"/>
                </a:lnTo>
                <a:lnTo>
                  <a:pt x="0" y="0"/>
                </a:lnTo>
                <a:close/>
              </a:path>
            </a:pathLst>
          </a:custGeom>
          <a:blipFill>
            <a:blip r:embed="rId2"/>
            <a:stretch>
              <a:fillRect l="0" t="0" r="0" b="0"/>
            </a:stretch>
          </a:blipFill>
        </p:spPr>
      </p:sp>
      <p:sp>
        <p:nvSpPr>
          <p:cNvPr name="TextBox 3" id="3"/>
          <p:cNvSpPr txBox="true"/>
          <p:nvPr/>
        </p:nvSpPr>
        <p:spPr>
          <a:xfrm rot="0">
            <a:off x="2972209" y="1231207"/>
            <a:ext cx="12403422" cy="68897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More Sugar"/>
                <a:ea typeface="More Sugar"/>
                <a:cs typeface="More Sugar"/>
                <a:sym typeface="More Sugar"/>
              </a:rPr>
              <a:t>Sense of Belonging from Faith communities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653593" y="597072"/>
            <a:ext cx="16980813" cy="3251543"/>
          </a:xfrm>
          <a:custGeom>
            <a:avLst/>
            <a:gdLst/>
            <a:ahLst/>
            <a:cxnLst/>
            <a:rect r="r" b="b" t="t" l="l"/>
            <a:pathLst>
              <a:path h="3251543" w="16980813">
                <a:moveTo>
                  <a:pt x="0" y="0"/>
                </a:moveTo>
                <a:lnTo>
                  <a:pt x="16980814" y="0"/>
                </a:lnTo>
                <a:lnTo>
                  <a:pt x="16980814" y="3251543"/>
                </a:lnTo>
                <a:lnTo>
                  <a:pt x="0" y="3251543"/>
                </a:lnTo>
                <a:lnTo>
                  <a:pt x="0" y="0"/>
                </a:lnTo>
                <a:close/>
              </a:path>
            </a:pathLst>
          </a:custGeom>
          <a:blipFill>
            <a:blip r:embed="rId2"/>
            <a:stretch>
              <a:fillRect l="0" t="-42807" r="0" b="-45052"/>
            </a:stretch>
          </a:blipFill>
        </p:spPr>
      </p:sp>
      <p:sp>
        <p:nvSpPr>
          <p:cNvPr name="Freeform 3" id="3"/>
          <p:cNvSpPr/>
          <p:nvPr/>
        </p:nvSpPr>
        <p:spPr>
          <a:xfrm flipH="false" flipV="false" rot="0">
            <a:off x="326797" y="4496058"/>
            <a:ext cx="17634407" cy="2320930"/>
          </a:xfrm>
          <a:custGeom>
            <a:avLst/>
            <a:gdLst/>
            <a:ahLst/>
            <a:cxnLst/>
            <a:rect r="r" b="b" t="t" l="l"/>
            <a:pathLst>
              <a:path h="2320930" w="17634407">
                <a:moveTo>
                  <a:pt x="0" y="0"/>
                </a:moveTo>
                <a:lnTo>
                  <a:pt x="17634406" y="0"/>
                </a:lnTo>
                <a:lnTo>
                  <a:pt x="17634406" y="2320930"/>
                </a:lnTo>
                <a:lnTo>
                  <a:pt x="0" y="2320930"/>
                </a:lnTo>
                <a:lnTo>
                  <a:pt x="0" y="0"/>
                </a:lnTo>
                <a:close/>
              </a:path>
            </a:pathLst>
          </a:custGeom>
          <a:blipFill>
            <a:blip r:embed="rId3"/>
            <a:stretch>
              <a:fillRect l="0" t="-22061" r="0" b="-62355"/>
            </a:stretch>
          </a:blipFill>
        </p:spPr>
      </p:sp>
      <p:sp>
        <p:nvSpPr>
          <p:cNvPr name="Freeform 4" id="4"/>
          <p:cNvSpPr/>
          <p:nvPr/>
        </p:nvSpPr>
        <p:spPr>
          <a:xfrm flipH="false" flipV="false" rot="0">
            <a:off x="97867" y="7464688"/>
            <a:ext cx="17863337" cy="2596781"/>
          </a:xfrm>
          <a:custGeom>
            <a:avLst/>
            <a:gdLst/>
            <a:ahLst/>
            <a:cxnLst/>
            <a:rect r="r" b="b" t="t" l="l"/>
            <a:pathLst>
              <a:path h="2596781" w="17863337">
                <a:moveTo>
                  <a:pt x="0" y="0"/>
                </a:moveTo>
                <a:lnTo>
                  <a:pt x="17863336" y="0"/>
                </a:lnTo>
                <a:lnTo>
                  <a:pt x="17863336" y="2596781"/>
                </a:lnTo>
                <a:lnTo>
                  <a:pt x="0" y="2596781"/>
                </a:lnTo>
                <a:lnTo>
                  <a:pt x="0" y="0"/>
                </a:lnTo>
                <a:close/>
              </a:path>
            </a:pathLst>
          </a:custGeom>
          <a:blipFill>
            <a:blip r:embed="rId4"/>
            <a:stretch>
              <a:fillRect l="0" t="-36796" r="0" b="-60782"/>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348740" y="1820019"/>
            <a:ext cx="17016502" cy="2797312"/>
          </a:xfrm>
          <a:custGeom>
            <a:avLst/>
            <a:gdLst/>
            <a:ahLst/>
            <a:cxnLst/>
            <a:rect r="r" b="b" t="t" l="l"/>
            <a:pathLst>
              <a:path h="2797312" w="17016502">
                <a:moveTo>
                  <a:pt x="0" y="0"/>
                </a:moveTo>
                <a:lnTo>
                  <a:pt x="17016503" y="0"/>
                </a:lnTo>
                <a:lnTo>
                  <a:pt x="17016503" y="2797311"/>
                </a:lnTo>
                <a:lnTo>
                  <a:pt x="0" y="2797311"/>
                </a:lnTo>
                <a:lnTo>
                  <a:pt x="0" y="0"/>
                </a:lnTo>
                <a:close/>
              </a:path>
            </a:pathLst>
          </a:custGeom>
          <a:blipFill>
            <a:blip r:embed="rId2"/>
            <a:stretch>
              <a:fillRect l="0" t="-13902" r="0" b="-49905"/>
            </a:stretch>
          </a:blipFill>
        </p:spPr>
      </p:sp>
      <p:sp>
        <p:nvSpPr>
          <p:cNvPr name="Freeform 3" id="3"/>
          <p:cNvSpPr/>
          <p:nvPr/>
        </p:nvSpPr>
        <p:spPr>
          <a:xfrm flipH="false" flipV="false" rot="0">
            <a:off x="348740" y="5503190"/>
            <a:ext cx="17303511" cy="2527854"/>
          </a:xfrm>
          <a:custGeom>
            <a:avLst/>
            <a:gdLst/>
            <a:ahLst/>
            <a:cxnLst/>
            <a:rect r="r" b="b" t="t" l="l"/>
            <a:pathLst>
              <a:path h="2527854" w="17303511">
                <a:moveTo>
                  <a:pt x="0" y="0"/>
                </a:moveTo>
                <a:lnTo>
                  <a:pt x="17303511" y="0"/>
                </a:lnTo>
                <a:lnTo>
                  <a:pt x="17303511" y="2527854"/>
                </a:lnTo>
                <a:lnTo>
                  <a:pt x="0" y="2527854"/>
                </a:lnTo>
                <a:lnTo>
                  <a:pt x="0" y="0"/>
                </a:lnTo>
                <a:close/>
              </a:path>
            </a:pathLst>
          </a:custGeom>
          <a:blipFill>
            <a:blip r:embed="rId3"/>
            <a:stretch>
              <a:fillRect l="0" t="-20964" r="0" b="-62228"/>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315161" y="3106978"/>
            <a:ext cx="15657679" cy="3641416"/>
          </a:xfrm>
          <a:custGeom>
            <a:avLst/>
            <a:gdLst/>
            <a:ahLst/>
            <a:cxnLst/>
            <a:rect r="r" b="b" t="t" l="l"/>
            <a:pathLst>
              <a:path h="3641416" w="15657679">
                <a:moveTo>
                  <a:pt x="0" y="0"/>
                </a:moveTo>
                <a:lnTo>
                  <a:pt x="15657678" y="0"/>
                </a:lnTo>
                <a:lnTo>
                  <a:pt x="15657678" y="3641416"/>
                </a:lnTo>
                <a:lnTo>
                  <a:pt x="0" y="3641416"/>
                </a:lnTo>
                <a:lnTo>
                  <a:pt x="0" y="0"/>
                </a:lnTo>
                <a:close/>
              </a:path>
            </a:pathLst>
          </a:custGeom>
          <a:blipFill>
            <a:blip r:embed="rId2"/>
            <a:stretch>
              <a:fillRect l="-2995" t="0" r="-28523" b="-40817"/>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1554809">
            <a:off x="-1065404" y="6851776"/>
            <a:ext cx="5430656" cy="5065321"/>
          </a:xfrm>
          <a:custGeom>
            <a:avLst/>
            <a:gdLst/>
            <a:ahLst/>
            <a:cxnLst/>
            <a:rect r="r" b="b" t="t" l="l"/>
            <a:pathLst>
              <a:path h="5065321" w="5430656">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081122" y="-1028700"/>
            <a:ext cx="3852949" cy="4114800"/>
          </a:xfrm>
          <a:custGeom>
            <a:avLst/>
            <a:gdLst/>
            <a:ahLst/>
            <a:cxnLst/>
            <a:rect r="r" b="b" t="t" l="l"/>
            <a:pathLst>
              <a:path h="4114800" w="3852949">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649924" y="2441370"/>
            <a:ext cx="15357672" cy="5475864"/>
            <a:chOff x="0" y="0"/>
            <a:chExt cx="3955128" cy="1410223"/>
          </a:xfrm>
        </p:grpSpPr>
        <p:sp>
          <p:nvSpPr>
            <p:cNvPr name="Freeform 8" id="8"/>
            <p:cNvSpPr/>
            <p:nvPr/>
          </p:nvSpPr>
          <p:spPr>
            <a:xfrm flipH="false" flipV="false" rot="0">
              <a:off x="0" y="0"/>
              <a:ext cx="3955128" cy="1410223"/>
            </a:xfrm>
            <a:custGeom>
              <a:avLst/>
              <a:gdLst/>
              <a:ahLst/>
              <a:cxnLst/>
              <a:rect r="r" b="b" t="t" l="l"/>
              <a:pathLst>
                <a:path h="1410223" w="3955128">
                  <a:moveTo>
                    <a:pt x="3751928" y="0"/>
                  </a:moveTo>
                  <a:cubicBezTo>
                    <a:pt x="3864152" y="0"/>
                    <a:pt x="3955128" y="315689"/>
                    <a:pt x="3955128" y="705111"/>
                  </a:cubicBezTo>
                  <a:cubicBezTo>
                    <a:pt x="3955128" y="1094534"/>
                    <a:pt x="3864152" y="1410223"/>
                    <a:pt x="3751928" y="1410223"/>
                  </a:cubicBezTo>
                  <a:lnTo>
                    <a:pt x="203200" y="1410223"/>
                  </a:lnTo>
                  <a:cubicBezTo>
                    <a:pt x="90976" y="1410223"/>
                    <a:pt x="0" y="1094534"/>
                    <a:pt x="0" y="705111"/>
                  </a:cubicBezTo>
                  <a:cubicBezTo>
                    <a:pt x="0" y="315689"/>
                    <a:pt x="90976" y="0"/>
                    <a:pt x="203200" y="0"/>
                  </a:cubicBezTo>
                  <a:close/>
                </a:path>
              </a:pathLst>
            </a:custGeom>
            <a:solidFill>
              <a:srgbClr val="F4BDBC"/>
            </a:solidFill>
          </p:spPr>
        </p:sp>
        <p:sp>
          <p:nvSpPr>
            <p:cNvPr name="TextBox 9" id="9"/>
            <p:cNvSpPr txBox="true"/>
            <p:nvPr/>
          </p:nvSpPr>
          <p:spPr>
            <a:xfrm>
              <a:off x="0" y="-38100"/>
              <a:ext cx="3955128" cy="1448323"/>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2175858" y="2453314"/>
            <a:ext cx="13936284" cy="5897274"/>
          </a:xfrm>
          <a:prstGeom prst="rect">
            <a:avLst/>
          </a:prstGeom>
        </p:spPr>
        <p:txBody>
          <a:bodyPr anchor="t" rtlCol="false" tIns="0" lIns="0" bIns="0" rIns="0">
            <a:spAutoFit/>
          </a:bodyPr>
          <a:lstStyle/>
          <a:p>
            <a:pPr algn="just">
              <a:lnSpc>
                <a:spcPts val="5178"/>
              </a:lnSpc>
            </a:pPr>
            <a:r>
              <a:rPr lang="en-US" sz="3698">
                <a:solidFill>
                  <a:srgbClr val="000000"/>
                </a:solidFill>
                <a:latin typeface="More Sugar"/>
                <a:ea typeface="More Sugar"/>
                <a:cs typeface="More Sugar"/>
                <a:sym typeface="More Sugar"/>
              </a:rPr>
              <a:t>Spreading awareness about following Christianity outside of family acceptance is crucial for LGBTQ youth struggling with internal conflict. Family often plays a central role in our lives, but when acceptance isn’t found there, affirming churches can provide a sense of belonging, support, and spiritual guidance. No one should feel they must give up their faith or identity due to rejection, and creating space for these conversations can help youth find peace, community, and resilience.</a:t>
            </a:r>
          </a:p>
          <a:p>
            <a:pPr algn="just">
              <a:lnSpc>
                <a:spcPts val="5178"/>
              </a:lnSpc>
            </a:pPr>
          </a:p>
        </p:txBody>
      </p:sp>
      <p:sp>
        <p:nvSpPr>
          <p:cNvPr name="Freeform 11" id="11"/>
          <p:cNvSpPr/>
          <p:nvPr/>
        </p:nvSpPr>
        <p:spPr>
          <a:xfrm flipH="false" flipV="false" rot="0">
            <a:off x="14932932" y="7370256"/>
            <a:ext cx="2502761" cy="2664331"/>
          </a:xfrm>
          <a:custGeom>
            <a:avLst/>
            <a:gdLst/>
            <a:ahLst/>
            <a:cxnLst/>
            <a:rect r="r" b="b" t="t" l="l"/>
            <a:pathLst>
              <a:path h="2664331" w="2502761">
                <a:moveTo>
                  <a:pt x="0" y="0"/>
                </a:moveTo>
                <a:lnTo>
                  <a:pt x="2502761" y="0"/>
                </a:lnTo>
                <a:lnTo>
                  <a:pt x="2502761" y="2664332"/>
                </a:lnTo>
                <a:lnTo>
                  <a:pt x="0" y="26643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3001538" y="1321092"/>
            <a:ext cx="10568885" cy="698500"/>
          </a:xfrm>
          <a:prstGeom prst="rect">
            <a:avLst/>
          </a:prstGeom>
        </p:spPr>
        <p:txBody>
          <a:bodyPr anchor="t" rtlCol="false" tIns="0" lIns="0" bIns="0" rIns="0">
            <a:spAutoFit/>
          </a:bodyPr>
          <a:lstStyle/>
          <a:p>
            <a:pPr algn="ctr">
              <a:lnSpc>
                <a:spcPts val="5600"/>
              </a:lnSpc>
            </a:pPr>
            <a:r>
              <a:rPr lang="en-US" sz="4000">
                <a:solidFill>
                  <a:srgbClr val="000000"/>
                </a:solidFill>
                <a:latin typeface="More Sugar"/>
                <a:ea typeface="More Sugar"/>
                <a:cs typeface="More Sugar"/>
                <a:sym typeface="More Sugar"/>
              </a:rPr>
              <a:t>TAKEAWAY MESSAGE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706025">
            <a:off x="-2733841" y="4827117"/>
            <a:ext cx="13044260" cy="12166737"/>
          </a:xfrm>
          <a:custGeom>
            <a:avLst/>
            <a:gdLst/>
            <a:ahLst/>
            <a:cxnLst/>
            <a:rect r="r" b="b" t="t" l="l"/>
            <a:pathLst>
              <a:path h="12166737" w="13044260">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413959" y="-5843869"/>
            <a:ext cx="8866190" cy="9468746"/>
          </a:xfrm>
          <a:custGeom>
            <a:avLst/>
            <a:gdLst/>
            <a:ahLst/>
            <a:cxnLst/>
            <a:rect r="r" b="b" t="t" l="l"/>
            <a:pathLst>
              <a:path h="9468746" w="8866190">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4512237" y="4614545"/>
            <a:ext cx="9263525" cy="953135"/>
          </a:xfrm>
          <a:prstGeom prst="rect">
            <a:avLst/>
          </a:prstGeom>
        </p:spPr>
        <p:txBody>
          <a:bodyPr anchor="t" rtlCol="false" tIns="0" lIns="0" bIns="0" rIns="0">
            <a:spAutoFit/>
          </a:bodyPr>
          <a:lstStyle/>
          <a:p>
            <a:pPr algn="ctr">
              <a:lnSpc>
                <a:spcPts val="7840"/>
              </a:lnSpc>
            </a:pPr>
            <a:r>
              <a:rPr lang="en-US" sz="5600">
                <a:solidFill>
                  <a:srgbClr val="000000"/>
                </a:solidFill>
                <a:latin typeface="Safira March"/>
                <a:ea typeface="Safira March"/>
                <a:cs typeface="Safira March"/>
                <a:sym typeface="Safira March"/>
              </a:rPr>
              <a:t>THANK YOU</a:t>
            </a:r>
          </a:p>
        </p:txBody>
      </p:sp>
      <p:grpSp>
        <p:nvGrpSpPr>
          <p:cNvPr name="Group 8" id="8"/>
          <p:cNvGrpSpPr/>
          <p:nvPr/>
        </p:nvGrpSpPr>
        <p:grpSpPr>
          <a:xfrm rot="0">
            <a:off x="201412" y="305437"/>
            <a:ext cx="18184858" cy="9420460"/>
            <a:chOff x="0" y="0"/>
            <a:chExt cx="4789428" cy="2481109"/>
          </a:xfrm>
        </p:grpSpPr>
        <p:sp>
          <p:nvSpPr>
            <p:cNvPr name="Freeform 9" id="9"/>
            <p:cNvSpPr/>
            <p:nvPr/>
          </p:nvSpPr>
          <p:spPr>
            <a:xfrm flipH="false" flipV="false" rot="0">
              <a:off x="0" y="0"/>
              <a:ext cx="4789428" cy="2481109"/>
            </a:xfrm>
            <a:custGeom>
              <a:avLst/>
              <a:gdLst/>
              <a:ahLst/>
              <a:cxnLst/>
              <a:rect r="r" b="b" t="t" l="l"/>
              <a:pathLst>
                <a:path h="2481109" w="4789428">
                  <a:moveTo>
                    <a:pt x="21712" y="0"/>
                  </a:moveTo>
                  <a:lnTo>
                    <a:pt x="4767715" y="0"/>
                  </a:lnTo>
                  <a:cubicBezTo>
                    <a:pt x="4779707" y="0"/>
                    <a:pt x="4789428" y="9721"/>
                    <a:pt x="4789428" y="21712"/>
                  </a:cubicBezTo>
                  <a:lnTo>
                    <a:pt x="4789428" y="2459396"/>
                  </a:lnTo>
                  <a:cubicBezTo>
                    <a:pt x="4789428" y="2465155"/>
                    <a:pt x="4787140" y="2470677"/>
                    <a:pt x="4783069" y="2474749"/>
                  </a:cubicBezTo>
                  <a:cubicBezTo>
                    <a:pt x="4778997" y="2478821"/>
                    <a:pt x="4773474" y="2481109"/>
                    <a:pt x="4767715" y="2481109"/>
                  </a:cubicBezTo>
                  <a:lnTo>
                    <a:pt x="21712" y="2481109"/>
                  </a:lnTo>
                  <a:cubicBezTo>
                    <a:pt x="9721" y="2481109"/>
                    <a:pt x="0" y="2471388"/>
                    <a:pt x="0" y="2459396"/>
                  </a:cubicBezTo>
                  <a:lnTo>
                    <a:pt x="0" y="21712"/>
                  </a:lnTo>
                  <a:cubicBezTo>
                    <a:pt x="0" y="9721"/>
                    <a:pt x="9721" y="0"/>
                    <a:pt x="21712" y="0"/>
                  </a:cubicBezTo>
                  <a:close/>
                </a:path>
              </a:pathLst>
            </a:custGeom>
            <a:solidFill>
              <a:srgbClr val="FCDFDD"/>
            </a:solidFill>
            <a:ln w="285750" cap="rnd">
              <a:solidFill>
                <a:srgbClr val="F4BDBC"/>
              </a:solidFill>
              <a:prstDash val="solid"/>
              <a:round/>
            </a:ln>
          </p:spPr>
        </p:sp>
        <p:sp>
          <p:nvSpPr>
            <p:cNvPr name="TextBox 10" id="10"/>
            <p:cNvSpPr txBox="true"/>
            <p:nvPr/>
          </p:nvSpPr>
          <p:spPr>
            <a:xfrm>
              <a:off x="0" y="-38100"/>
              <a:ext cx="4789428" cy="2519209"/>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89165" y="779019"/>
            <a:ext cx="17798835" cy="7739119"/>
          </a:xfrm>
          <a:prstGeom prst="rect">
            <a:avLst/>
          </a:prstGeom>
        </p:spPr>
        <p:txBody>
          <a:bodyPr anchor="t" rtlCol="false" tIns="0" lIns="0" bIns="0" rIns="0">
            <a:spAutoFit/>
          </a:bodyPr>
          <a:lstStyle/>
          <a:p>
            <a:pPr algn="ctr">
              <a:lnSpc>
                <a:spcPts val="3664"/>
              </a:lnSpc>
            </a:pPr>
          </a:p>
          <a:p>
            <a:pPr algn="ctr">
              <a:lnSpc>
                <a:spcPts val="3664"/>
              </a:lnSpc>
            </a:pPr>
            <a:r>
              <a:rPr lang="en-US" sz="2617">
                <a:solidFill>
                  <a:srgbClr val="000000"/>
                </a:solidFill>
                <a:latin typeface="Canva Sans"/>
                <a:ea typeface="Canva Sans"/>
                <a:cs typeface="Canva Sans"/>
                <a:sym typeface="Canva Sans"/>
              </a:rPr>
              <a:t>Work Cited </a:t>
            </a:r>
          </a:p>
          <a:p>
            <a:pPr algn="ctr">
              <a:lnSpc>
                <a:spcPts val="3664"/>
              </a:lnSpc>
            </a:pPr>
          </a:p>
          <a:p>
            <a:pPr algn="ctr">
              <a:lnSpc>
                <a:spcPts val="3664"/>
              </a:lnSpc>
            </a:pPr>
            <a:r>
              <a:rPr lang="en-US" sz="2617">
                <a:solidFill>
                  <a:srgbClr val="000000"/>
                </a:solidFill>
                <a:latin typeface="Canva Sans"/>
                <a:ea typeface="Canva Sans"/>
                <a:cs typeface="Canva Sans"/>
                <a:sym typeface="Canva Sans"/>
              </a:rPr>
              <a:t>Hugues, J. C., &amp; Rouse, S. V. (2023). Everyone Belongs Here: How Affirming and Non-Affirming Church Messages and Imagery Cause Different Feelings of Acceptance in LGBTQ+ Christians. Journal of Psychology and Theology, 51(4), 523-536.</a:t>
            </a:r>
            <a:r>
              <a:rPr lang="en-US" sz="2617">
                <a:solidFill>
                  <a:srgbClr val="004AAD"/>
                </a:solidFill>
                <a:latin typeface="Canva Sans"/>
                <a:ea typeface="Canva Sans"/>
                <a:cs typeface="Canva Sans"/>
                <a:sym typeface="Canva Sans"/>
              </a:rPr>
              <a:t> </a:t>
            </a:r>
            <a:r>
              <a:rPr lang="en-US" sz="2617" u="sng">
                <a:solidFill>
                  <a:srgbClr val="004AAD"/>
                </a:solidFill>
                <a:latin typeface="Canva Sans"/>
                <a:ea typeface="Canva Sans"/>
                <a:cs typeface="Canva Sans"/>
                <a:sym typeface="Canva Sans"/>
                <a:hlinkClick r:id="rId6" tooltip="https://doi.org/10.1177/00916471231185811"/>
              </a:rPr>
              <a:t>https://doi.org/10.1177/00916471231185811</a:t>
            </a:r>
            <a:r>
              <a:rPr lang="en-US" sz="2617">
                <a:solidFill>
                  <a:srgbClr val="004AAD"/>
                </a:solidFill>
                <a:latin typeface="Canva Sans"/>
                <a:ea typeface="Canva Sans"/>
                <a:cs typeface="Canva Sans"/>
                <a:sym typeface="Canva Sans"/>
              </a:rPr>
              <a:t> </a:t>
            </a:r>
          </a:p>
          <a:p>
            <a:pPr algn="ctr">
              <a:lnSpc>
                <a:spcPts val="3664"/>
              </a:lnSpc>
            </a:pPr>
            <a:r>
              <a:rPr lang="en-US" sz="2617">
                <a:solidFill>
                  <a:srgbClr val="000000"/>
                </a:solidFill>
                <a:latin typeface="Canva Sans"/>
                <a:ea typeface="Canva Sans"/>
                <a:cs typeface="Canva Sans"/>
                <a:sym typeface="Canva Sans"/>
              </a:rPr>
              <a:t>Higa, D., Hoppe, M. J., Lindhorst, T., Mincer, S., Beadnell, B., Morrison, D. M., Wells, E. A., Todd, A., &amp; Mountz, S. (2014). Negative and Positive Factors Associated With the Well-Being of Lesbian, Gay, Bisexual, Transgender, Queer, and Questioning (LGBTQ) Youth. Youth &amp; Society, 46(5), 663-687. </a:t>
            </a:r>
            <a:r>
              <a:rPr lang="en-US" sz="2617" u="sng">
                <a:solidFill>
                  <a:srgbClr val="004AAD"/>
                </a:solidFill>
                <a:latin typeface="Canva Sans"/>
                <a:ea typeface="Canva Sans"/>
                <a:cs typeface="Canva Sans"/>
                <a:sym typeface="Canva Sans"/>
                <a:hlinkClick r:id="rId7" tooltip="https://doi.org/10.1177/0044118X12449630"/>
              </a:rPr>
              <a:t>https://doi.org/10.1177/0044118X12449630</a:t>
            </a:r>
            <a:r>
              <a:rPr lang="en-US" sz="2617">
                <a:solidFill>
                  <a:srgbClr val="004AAD"/>
                </a:solidFill>
                <a:latin typeface="Canva Sans"/>
                <a:ea typeface="Canva Sans"/>
                <a:cs typeface="Canva Sans"/>
                <a:sym typeface="Canva Sans"/>
              </a:rPr>
              <a:t> </a:t>
            </a:r>
          </a:p>
          <a:p>
            <a:pPr algn="ctr">
              <a:lnSpc>
                <a:spcPts val="3664"/>
              </a:lnSpc>
            </a:pPr>
            <a:r>
              <a:rPr lang="en-US" sz="2617">
                <a:solidFill>
                  <a:srgbClr val="000000"/>
                </a:solidFill>
                <a:latin typeface="Canva Sans"/>
                <a:ea typeface="Canva Sans"/>
                <a:cs typeface="Canva Sans"/>
                <a:sym typeface="Canva Sans"/>
              </a:rPr>
              <a:t>Meanley, S., Pingel, E. S., &amp; Bauermeister, J. A. (2016). Psychological well-being among religious and spiritual-identified young gay and bisexual men.</a:t>
            </a:r>
            <a:r>
              <a:rPr lang="en-US" sz="2617" i="true">
                <a:solidFill>
                  <a:srgbClr val="000000"/>
                </a:solidFill>
                <a:latin typeface="Canva Sans Italics"/>
                <a:ea typeface="Canva Sans Italics"/>
                <a:cs typeface="Canva Sans Italics"/>
                <a:sym typeface="Canva Sans Italics"/>
              </a:rPr>
              <a:t> Sexuality Research &amp; Social Policy, 13</a:t>
            </a:r>
            <a:r>
              <a:rPr lang="en-US" sz="2617">
                <a:solidFill>
                  <a:srgbClr val="000000"/>
                </a:solidFill>
                <a:latin typeface="Canva Sans"/>
                <a:ea typeface="Canva Sans"/>
                <a:cs typeface="Canva Sans"/>
                <a:sym typeface="Canva Sans"/>
              </a:rPr>
              <a:t>(1), 35-45. </a:t>
            </a:r>
            <a:r>
              <a:rPr lang="en-US" sz="2617">
                <a:solidFill>
                  <a:srgbClr val="004AAD"/>
                </a:solidFill>
                <a:latin typeface="Canva Sans"/>
                <a:ea typeface="Canva Sans"/>
                <a:cs typeface="Canva Sans"/>
                <a:sym typeface="Canva Sans"/>
              </a:rPr>
              <a:t>doi:</a:t>
            </a:r>
            <a:r>
              <a:rPr lang="en-US" sz="2617" u="sng">
                <a:solidFill>
                  <a:srgbClr val="004AAD"/>
                </a:solidFill>
                <a:latin typeface="Canva Sans"/>
                <a:ea typeface="Canva Sans"/>
                <a:cs typeface="Canva Sans"/>
                <a:sym typeface="Canva Sans"/>
                <a:hlinkClick r:id="rId8" tooltip="https://doi.org/10.1007/s13178-015-0199-4"/>
              </a:rPr>
              <a:t>https://doi.org/10.1007/s13178-015-0199-4</a:t>
            </a:r>
            <a:r>
              <a:rPr lang="en-US" sz="2617">
                <a:solidFill>
                  <a:srgbClr val="004AAD"/>
                </a:solidFill>
                <a:latin typeface="Canva Sans"/>
                <a:ea typeface="Canva Sans"/>
                <a:cs typeface="Canva Sans"/>
                <a:sym typeface="Canva Sans"/>
              </a:rPr>
              <a:t> </a:t>
            </a:r>
          </a:p>
          <a:p>
            <a:pPr algn="ctr">
              <a:lnSpc>
                <a:spcPts val="3664"/>
              </a:lnSpc>
            </a:pPr>
            <a:r>
              <a:rPr lang="en-US" sz="2617">
                <a:solidFill>
                  <a:srgbClr val="000000"/>
                </a:solidFill>
                <a:latin typeface="Canva Sans"/>
                <a:ea typeface="Canva Sans"/>
                <a:cs typeface="Canva Sans"/>
                <a:sym typeface="Canva Sans"/>
              </a:rPr>
              <a:t>Miller, Kathleen K, et al. </a:t>
            </a:r>
            <a:r>
              <a:rPr lang="en-US" sz="2617" i="true">
                <a:solidFill>
                  <a:srgbClr val="000000"/>
                </a:solidFill>
                <a:latin typeface="Canva Sans Italics"/>
                <a:ea typeface="Canva Sans Italics"/>
                <a:cs typeface="Canva Sans Italics"/>
                <a:sym typeface="Canva Sans Italics"/>
              </a:rPr>
              <a:t>The Intersection of Family Acceptance and Religion on The ...</a:t>
            </a:r>
            <a:r>
              <a:rPr lang="en-US" sz="2617">
                <a:solidFill>
                  <a:srgbClr val="000000"/>
                </a:solidFill>
                <a:latin typeface="Canva Sans"/>
                <a:ea typeface="Canva Sans"/>
                <a:cs typeface="Canva Sans"/>
                <a:sym typeface="Canva Sans"/>
              </a:rPr>
              <a:t>, Nov. 2020, </a:t>
            </a:r>
            <a:r>
              <a:rPr lang="en-US" sz="2617" u="sng">
                <a:solidFill>
                  <a:srgbClr val="004AAD"/>
                </a:solidFill>
                <a:latin typeface="Canva Sans"/>
                <a:ea typeface="Canva Sans"/>
                <a:cs typeface="Canva Sans"/>
                <a:sym typeface="Canva Sans"/>
                <a:hlinkClick r:id="rId9" tooltip="https://shine.lab.uconn.edu/wp-content/uploads/sites/3321/2021/06/miller_family_acceptance_2020_annals.pdf"/>
              </a:rPr>
              <a:t>https://shine.lab.uconn.edu/wp-content/uploads/sites/3321/2021/06/miller_family_acceptance_2020_annals.pdf</a:t>
            </a:r>
            <a:r>
              <a:rPr lang="en-US" sz="2617">
                <a:solidFill>
                  <a:srgbClr val="004AAD"/>
                </a:solidFill>
                <a:latin typeface="Canva Sans"/>
                <a:ea typeface="Canva Sans"/>
                <a:cs typeface="Canva Sans"/>
                <a:sym typeface="Canva Sans"/>
              </a:rPr>
              <a:t> </a:t>
            </a:r>
          </a:p>
          <a:p>
            <a:pPr algn="ctr">
              <a:lnSpc>
                <a:spcPts val="3664"/>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028700" y="318186"/>
            <a:ext cx="16230600" cy="10053606"/>
            <a:chOff x="0" y="0"/>
            <a:chExt cx="4274726" cy="2647863"/>
          </a:xfrm>
        </p:grpSpPr>
        <p:sp>
          <p:nvSpPr>
            <p:cNvPr name="Freeform 3" id="3"/>
            <p:cNvSpPr/>
            <p:nvPr/>
          </p:nvSpPr>
          <p:spPr>
            <a:xfrm flipH="false" flipV="false" rot="0">
              <a:off x="0" y="0"/>
              <a:ext cx="4274726" cy="2647863"/>
            </a:xfrm>
            <a:custGeom>
              <a:avLst/>
              <a:gdLst/>
              <a:ahLst/>
              <a:cxnLst/>
              <a:rect r="r" b="b" t="t" l="l"/>
              <a:pathLst>
                <a:path h="2647863" w="4274726">
                  <a:moveTo>
                    <a:pt x="24327" y="0"/>
                  </a:moveTo>
                  <a:lnTo>
                    <a:pt x="4250399" y="0"/>
                  </a:lnTo>
                  <a:cubicBezTo>
                    <a:pt x="4263834" y="0"/>
                    <a:pt x="4274726" y="10891"/>
                    <a:pt x="4274726" y="24327"/>
                  </a:cubicBezTo>
                  <a:lnTo>
                    <a:pt x="4274726" y="2623537"/>
                  </a:lnTo>
                  <a:cubicBezTo>
                    <a:pt x="4274726" y="2636972"/>
                    <a:pt x="4263834" y="2647863"/>
                    <a:pt x="4250399" y="2647863"/>
                  </a:cubicBezTo>
                  <a:lnTo>
                    <a:pt x="24327" y="2647863"/>
                  </a:lnTo>
                  <a:cubicBezTo>
                    <a:pt x="10891" y="2647863"/>
                    <a:pt x="0" y="2636972"/>
                    <a:pt x="0" y="2623537"/>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685963"/>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3729506">
            <a:off x="15189575" y="7478197"/>
            <a:ext cx="4762482" cy="4442097"/>
          </a:xfrm>
          <a:custGeom>
            <a:avLst/>
            <a:gdLst/>
            <a:ahLst/>
            <a:cxnLst/>
            <a:rect r="r" b="b" t="t" l="l"/>
            <a:pathLst>
              <a:path h="4442097" w="4762482">
                <a:moveTo>
                  <a:pt x="0" y="0"/>
                </a:moveTo>
                <a:lnTo>
                  <a:pt x="4762482" y="0"/>
                </a:lnTo>
                <a:lnTo>
                  <a:pt x="4762482" y="4442097"/>
                </a:lnTo>
                <a:lnTo>
                  <a:pt x="0" y="44420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7775" y="-133633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332526" y="2477566"/>
            <a:ext cx="13128679" cy="1543050"/>
            <a:chOff x="0" y="0"/>
            <a:chExt cx="3457759" cy="406400"/>
          </a:xfrm>
        </p:grpSpPr>
        <p:sp>
          <p:nvSpPr>
            <p:cNvPr name="Freeform 8" id="8"/>
            <p:cNvSpPr/>
            <p:nvPr/>
          </p:nvSpPr>
          <p:spPr>
            <a:xfrm flipH="false" flipV="false" rot="0">
              <a:off x="0" y="0"/>
              <a:ext cx="3457759" cy="406400"/>
            </a:xfrm>
            <a:custGeom>
              <a:avLst/>
              <a:gdLst/>
              <a:ahLst/>
              <a:cxnLst/>
              <a:rect r="r" b="b" t="t" l="l"/>
              <a:pathLst>
                <a:path h="406400" w="3457759">
                  <a:moveTo>
                    <a:pt x="3254559" y="0"/>
                  </a:moveTo>
                  <a:cubicBezTo>
                    <a:pt x="3366783" y="0"/>
                    <a:pt x="3457759" y="90976"/>
                    <a:pt x="3457759" y="203200"/>
                  </a:cubicBezTo>
                  <a:cubicBezTo>
                    <a:pt x="3457759" y="315424"/>
                    <a:pt x="3366783" y="406400"/>
                    <a:pt x="3254559" y="406400"/>
                  </a:cubicBezTo>
                  <a:lnTo>
                    <a:pt x="203200" y="406400"/>
                  </a:lnTo>
                  <a:cubicBezTo>
                    <a:pt x="90976" y="406400"/>
                    <a:pt x="0" y="315424"/>
                    <a:pt x="0" y="203200"/>
                  </a:cubicBezTo>
                  <a:cubicBezTo>
                    <a:pt x="0" y="90976"/>
                    <a:pt x="90976" y="0"/>
                    <a:pt x="203200" y="0"/>
                  </a:cubicBezTo>
                  <a:close/>
                </a:path>
              </a:pathLst>
            </a:custGeom>
            <a:solidFill>
              <a:srgbClr val="F4BDBC"/>
            </a:solidFill>
          </p:spPr>
        </p:sp>
        <p:sp>
          <p:nvSpPr>
            <p:cNvPr name="TextBox 9" id="9"/>
            <p:cNvSpPr txBox="true"/>
            <p:nvPr/>
          </p:nvSpPr>
          <p:spPr>
            <a:xfrm>
              <a:off x="0" y="-38100"/>
              <a:ext cx="3457759" cy="444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2332526" y="4371975"/>
            <a:ext cx="13128679" cy="1543050"/>
            <a:chOff x="0" y="0"/>
            <a:chExt cx="3457759" cy="406400"/>
          </a:xfrm>
        </p:grpSpPr>
        <p:sp>
          <p:nvSpPr>
            <p:cNvPr name="Freeform 11" id="11"/>
            <p:cNvSpPr/>
            <p:nvPr/>
          </p:nvSpPr>
          <p:spPr>
            <a:xfrm flipH="false" flipV="false" rot="0">
              <a:off x="0" y="0"/>
              <a:ext cx="3457759" cy="406400"/>
            </a:xfrm>
            <a:custGeom>
              <a:avLst/>
              <a:gdLst/>
              <a:ahLst/>
              <a:cxnLst/>
              <a:rect r="r" b="b" t="t" l="l"/>
              <a:pathLst>
                <a:path h="406400" w="3457759">
                  <a:moveTo>
                    <a:pt x="3254559" y="0"/>
                  </a:moveTo>
                  <a:cubicBezTo>
                    <a:pt x="3366783" y="0"/>
                    <a:pt x="3457759" y="90976"/>
                    <a:pt x="3457759" y="203200"/>
                  </a:cubicBezTo>
                  <a:cubicBezTo>
                    <a:pt x="3457759" y="315424"/>
                    <a:pt x="3366783" y="406400"/>
                    <a:pt x="3254559" y="406400"/>
                  </a:cubicBezTo>
                  <a:lnTo>
                    <a:pt x="203200" y="406400"/>
                  </a:lnTo>
                  <a:cubicBezTo>
                    <a:pt x="90976" y="406400"/>
                    <a:pt x="0" y="315424"/>
                    <a:pt x="0" y="203200"/>
                  </a:cubicBezTo>
                  <a:cubicBezTo>
                    <a:pt x="0" y="90976"/>
                    <a:pt x="90976" y="0"/>
                    <a:pt x="203200" y="0"/>
                  </a:cubicBezTo>
                  <a:close/>
                </a:path>
              </a:pathLst>
            </a:custGeom>
            <a:solidFill>
              <a:srgbClr val="F4BDBC"/>
            </a:solidFill>
          </p:spPr>
        </p:sp>
        <p:sp>
          <p:nvSpPr>
            <p:cNvPr name="TextBox 12" id="12"/>
            <p:cNvSpPr txBox="true"/>
            <p:nvPr/>
          </p:nvSpPr>
          <p:spPr>
            <a:xfrm>
              <a:off x="0" y="-38100"/>
              <a:ext cx="3457759" cy="444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2332526" y="6267450"/>
            <a:ext cx="13128679" cy="1543050"/>
            <a:chOff x="0" y="0"/>
            <a:chExt cx="3457759" cy="406400"/>
          </a:xfrm>
        </p:grpSpPr>
        <p:sp>
          <p:nvSpPr>
            <p:cNvPr name="Freeform 14" id="14"/>
            <p:cNvSpPr/>
            <p:nvPr/>
          </p:nvSpPr>
          <p:spPr>
            <a:xfrm flipH="false" flipV="false" rot="0">
              <a:off x="0" y="0"/>
              <a:ext cx="3457759" cy="406400"/>
            </a:xfrm>
            <a:custGeom>
              <a:avLst/>
              <a:gdLst/>
              <a:ahLst/>
              <a:cxnLst/>
              <a:rect r="r" b="b" t="t" l="l"/>
              <a:pathLst>
                <a:path h="406400" w="3457759">
                  <a:moveTo>
                    <a:pt x="3254559" y="0"/>
                  </a:moveTo>
                  <a:cubicBezTo>
                    <a:pt x="3366783" y="0"/>
                    <a:pt x="3457759" y="90976"/>
                    <a:pt x="3457759" y="203200"/>
                  </a:cubicBezTo>
                  <a:cubicBezTo>
                    <a:pt x="3457759" y="315424"/>
                    <a:pt x="3366783" y="406400"/>
                    <a:pt x="3254559" y="406400"/>
                  </a:cubicBezTo>
                  <a:lnTo>
                    <a:pt x="203200" y="406400"/>
                  </a:lnTo>
                  <a:cubicBezTo>
                    <a:pt x="90976" y="406400"/>
                    <a:pt x="0" y="315424"/>
                    <a:pt x="0" y="203200"/>
                  </a:cubicBezTo>
                  <a:cubicBezTo>
                    <a:pt x="0" y="90976"/>
                    <a:pt x="90976" y="0"/>
                    <a:pt x="203200" y="0"/>
                  </a:cubicBezTo>
                  <a:close/>
                </a:path>
              </a:pathLst>
            </a:custGeom>
            <a:solidFill>
              <a:srgbClr val="F4BDBC"/>
            </a:solidFill>
          </p:spPr>
        </p:sp>
        <p:sp>
          <p:nvSpPr>
            <p:cNvPr name="TextBox 15" id="15"/>
            <p:cNvSpPr txBox="true"/>
            <p:nvPr/>
          </p:nvSpPr>
          <p:spPr>
            <a:xfrm>
              <a:off x="0" y="-38100"/>
              <a:ext cx="3457759" cy="444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332526" y="8162925"/>
            <a:ext cx="13128679" cy="1543050"/>
            <a:chOff x="0" y="0"/>
            <a:chExt cx="3457759" cy="406400"/>
          </a:xfrm>
        </p:grpSpPr>
        <p:sp>
          <p:nvSpPr>
            <p:cNvPr name="Freeform 17" id="17"/>
            <p:cNvSpPr/>
            <p:nvPr/>
          </p:nvSpPr>
          <p:spPr>
            <a:xfrm flipH="false" flipV="false" rot="0">
              <a:off x="0" y="0"/>
              <a:ext cx="3457759" cy="406400"/>
            </a:xfrm>
            <a:custGeom>
              <a:avLst/>
              <a:gdLst/>
              <a:ahLst/>
              <a:cxnLst/>
              <a:rect r="r" b="b" t="t" l="l"/>
              <a:pathLst>
                <a:path h="406400" w="3457759">
                  <a:moveTo>
                    <a:pt x="3254559" y="0"/>
                  </a:moveTo>
                  <a:cubicBezTo>
                    <a:pt x="3366783" y="0"/>
                    <a:pt x="3457759" y="90976"/>
                    <a:pt x="3457759" y="203200"/>
                  </a:cubicBezTo>
                  <a:cubicBezTo>
                    <a:pt x="3457759" y="315424"/>
                    <a:pt x="3366783" y="406400"/>
                    <a:pt x="3254559" y="406400"/>
                  </a:cubicBezTo>
                  <a:lnTo>
                    <a:pt x="203200" y="406400"/>
                  </a:lnTo>
                  <a:cubicBezTo>
                    <a:pt x="90976" y="406400"/>
                    <a:pt x="0" y="315424"/>
                    <a:pt x="0" y="203200"/>
                  </a:cubicBezTo>
                  <a:cubicBezTo>
                    <a:pt x="0" y="90976"/>
                    <a:pt x="90976" y="0"/>
                    <a:pt x="203200" y="0"/>
                  </a:cubicBezTo>
                  <a:close/>
                </a:path>
              </a:pathLst>
            </a:custGeom>
            <a:solidFill>
              <a:srgbClr val="F4BDBC"/>
            </a:solidFill>
          </p:spPr>
        </p:sp>
        <p:sp>
          <p:nvSpPr>
            <p:cNvPr name="TextBox 18" id="18"/>
            <p:cNvSpPr txBox="true"/>
            <p:nvPr/>
          </p:nvSpPr>
          <p:spPr>
            <a:xfrm>
              <a:off x="0" y="-38100"/>
              <a:ext cx="3457759" cy="44450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4494764" y="530627"/>
            <a:ext cx="2005274" cy="1946939"/>
          </a:xfrm>
          <a:custGeom>
            <a:avLst/>
            <a:gdLst/>
            <a:ahLst/>
            <a:cxnLst/>
            <a:rect r="r" b="b" t="t" l="l"/>
            <a:pathLst>
              <a:path h="1946939" w="2005274">
                <a:moveTo>
                  <a:pt x="0" y="0"/>
                </a:moveTo>
                <a:lnTo>
                  <a:pt x="2005274" y="0"/>
                </a:lnTo>
                <a:lnTo>
                  <a:pt x="2005274" y="1946939"/>
                </a:lnTo>
                <a:lnTo>
                  <a:pt x="0" y="19469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6109979" y="2891761"/>
            <a:ext cx="5200349" cy="755016"/>
          </a:xfrm>
          <a:prstGeom prst="rect">
            <a:avLst/>
          </a:prstGeom>
        </p:spPr>
        <p:txBody>
          <a:bodyPr anchor="t" rtlCol="false" tIns="0" lIns="0" bIns="0" rIns="0">
            <a:spAutoFit/>
          </a:bodyPr>
          <a:lstStyle/>
          <a:p>
            <a:pPr algn="ctr">
              <a:lnSpc>
                <a:spcPts val="6159"/>
              </a:lnSpc>
            </a:pPr>
            <a:r>
              <a:rPr lang="en-US" sz="4399">
                <a:solidFill>
                  <a:srgbClr val="000000"/>
                </a:solidFill>
                <a:latin typeface="More Sugar"/>
                <a:ea typeface="More Sugar"/>
                <a:cs typeface="More Sugar"/>
                <a:sym typeface="More Sugar"/>
              </a:rPr>
              <a:t>My Background🌸</a:t>
            </a:r>
          </a:p>
        </p:txBody>
      </p:sp>
      <p:sp>
        <p:nvSpPr>
          <p:cNvPr name="TextBox 21" id="21"/>
          <p:cNvSpPr txBox="true"/>
          <p:nvPr/>
        </p:nvSpPr>
        <p:spPr>
          <a:xfrm rot="0">
            <a:off x="3801724" y="1407738"/>
            <a:ext cx="9263525" cy="721995"/>
          </a:xfrm>
          <a:prstGeom prst="rect">
            <a:avLst/>
          </a:prstGeom>
        </p:spPr>
        <p:txBody>
          <a:bodyPr anchor="t" rtlCol="false" tIns="0" lIns="0" bIns="0" rIns="0">
            <a:spAutoFit/>
          </a:bodyPr>
          <a:lstStyle/>
          <a:p>
            <a:pPr algn="ctr">
              <a:lnSpc>
                <a:spcPts val="5880"/>
              </a:lnSpc>
            </a:pPr>
            <a:r>
              <a:rPr lang="en-US" sz="4200">
                <a:solidFill>
                  <a:srgbClr val="000000"/>
                </a:solidFill>
                <a:latin typeface="More Sugar"/>
                <a:ea typeface="More Sugar"/>
                <a:cs typeface="More Sugar"/>
                <a:sym typeface="More Sugar"/>
              </a:rPr>
              <a:t>✨AGENDA✨</a:t>
            </a:r>
          </a:p>
        </p:txBody>
      </p:sp>
      <p:sp>
        <p:nvSpPr>
          <p:cNvPr name="TextBox 22" id="22"/>
          <p:cNvSpPr txBox="true"/>
          <p:nvPr/>
        </p:nvSpPr>
        <p:spPr>
          <a:xfrm rot="0">
            <a:off x="6109979" y="8582025"/>
            <a:ext cx="5200349" cy="622935"/>
          </a:xfrm>
          <a:prstGeom prst="rect">
            <a:avLst/>
          </a:prstGeom>
        </p:spPr>
        <p:txBody>
          <a:bodyPr anchor="t" rtlCol="false" tIns="0" lIns="0" bIns="0" rIns="0">
            <a:spAutoFit/>
          </a:bodyPr>
          <a:lstStyle/>
          <a:p>
            <a:pPr algn="ctr">
              <a:lnSpc>
                <a:spcPts val="5040"/>
              </a:lnSpc>
            </a:pPr>
            <a:r>
              <a:rPr lang="en-US" sz="3600">
                <a:solidFill>
                  <a:srgbClr val="000000"/>
                </a:solidFill>
                <a:latin typeface="More Sugar"/>
                <a:ea typeface="More Sugar"/>
                <a:cs typeface="More Sugar"/>
                <a:sym typeface="More Sugar"/>
              </a:rPr>
              <a:t>Takeaway Message</a:t>
            </a:r>
          </a:p>
        </p:txBody>
      </p:sp>
      <p:sp>
        <p:nvSpPr>
          <p:cNvPr name="TextBox 23" id="23"/>
          <p:cNvSpPr txBox="true"/>
          <p:nvPr/>
        </p:nvSpPr>
        <p:spPr>
          <a:xfrm rot="0">
            <a:off x="5833312" y="6686550"/>
            <a:ext cx="5200349" cy="622935"/>
          </a:xfrm>
          <a:prstGeom prst="rect">
            <a:avLst/>
          </a:prstGeom>
        </p:spPr>
        <p:txBody>
          <a:bodyPr anchor="t" rtlCol="false" tIns="0" lIns="0" bIns="0" rIns="0">
            <a:spAutoFit/>
          </a:bodyPr>
          <a:lstStyle/>
          <a:p>
            <a:pPr algn="ctr">
              <a:lnSpc>
                <a:spcPts val="5040"/>
              </a:lnSpc>
            </a:pPr>
            <a:r>
              <a:rPr lang="en-US" sz="3600">
                <a:solidFill>
                  <a:srgbClr val="000000"/>
                </a:solidFill>
                <a:latin typeface="More Sugar"/>
                <a:ea typeface="More Sugar"/>
                <a:cs typeface="More Sugar"/>
                <a:sym typeface="More Sugar"/>
              </a:rPr>
              <a:t>UR Survey Insights </a:t>
            </a:r>
          </a:p>
        </p:txBody>
      </p:sp>
      <p:sp>
        <p:nvSpPr>
          <p:cNvPr name="TextBox 24" id="24"/>
          <p:cNvSpPr txBox="true"/>
          <p:nvPr/>
        </p:nvSpPr>
        <p:spPr>
          <a:xfrm rot="0">
            <a:off x="4704472" y="4796790"/>
            <a:ext cx="8384785" cy="622935"/>
          </a:xfrm>
          <a:prstGeom prst="rect">
            <a:avLst/>
          </a:prstGeom>
        </p:spPr>
        <p:txBody>
          <a:bodyPr anchor="t" rtlCol="false" tIns="0" lIns="0" bIns="0" rIns="0">
            <a:spAutoFit/>
          </a:bodyPr>
          <a:lstStyle/>
          <a:p>
            <a:pPr algn="ctr">
              <a:lnSpc>
                <a:spcPts val="5040"/>
              </a:lnSpc>
            </a:pPr>
            <a:r>
              <a:rPr lang="en-US" sz="3600">
                <a:solidFill>
                  <a:srgbClr val="000000"/>
                </a:solidFill>
                <a:latin typeface="More Sugar"/>
                <a:ea typeface="More Sugar"/>
                <a:cs typeface="More Sugar"/>
                <a:sym typeface="More Sugar"/>
              </a:rPr>
              <a:t>Why this Matters + Research Insights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5081122" y="-1028700"/>
            <a:ext cx="3852949" cy="4114800"/>
          </a:xfrm>
          <a:custGeom>
            <a:avLst/>
            <a:gdLst/>
            <a:ahLst/>
            <a:cxnLst/>
            <a:rect r="r" b="b" t="t" l="l"/>
            <a:pathLst>
              <a:path h="4114800" w="3852949">
                <a:moveTo>
                  <a:pt x="0" y="0"/>
                </a:moveTo>
                <a:lnTo>
                  <a:pt x="3852949" y="0"/>
                </a:lnTo>
                <a:lnTo>
                  <a:pt x="385294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720667" y="2648585"/>
            <a:ext cx="14199223" cy="7400925"/>
          </a:xfrm>
          <a:prstGeom prst="rect">
            <a:avLst/>
          </a:prstGeom>
        </p:spPr>
        <p:txBody>
          <a:bodyPr anchor="t" rtlCol="false" tIns="0" lIns="0" bIns="0" rIns="0">
            <a:spAutoFit/>
          </a:bodyPr>
          <a:lstStyle/>
          <a:p>
            <a:pPr algn="just">
              <a:lnSpc>
                <a:spcPts val="6719"/>
              </a:lnSpc>
            </a:pPr>
            <a:r>
              <a:rPr lang="en-US" sz="4800">
                <a:solidFill>
                  <a:srgbClr val="000000"/>
                </a:solidFill>
                <a:latin typeface="Gagalin"/>
                <a:ea typeface="Gagalin"/>
                <a:cs typeface="Gagalin"/>
                <a:sym typeface="Gagalin"/>
              </a:rPr>
              <a:t>“Faith and family shaped who I am, but also brought challenges.”</a:t>
            </a:r>
          </a:p>
          <a:p>
            <a:pPr algn="just">
              <a:lnSpc>
                <a:spcPts val="6719"/>
              </a:lnSpc>
            </a:pPr>
            <a:r>
              <a:rPr lang="en-US" sz="4800">
                <a:solidFill>
                  <a:srgbClr val="000000"/>
                </a:solidFill>
                <a:latin typeface="Gagalin"/>
                <a:ea typeface="Gagalin"/>
                <a:cs typeface="Gagalin"/>
                <a:sym typeface="Gagalin"/>
              </a:rPr>
              <a:t> • Mom’s Side:</a:t>
            </a:r>
          </a:p>
          <a:p>
            <a:pPr algn="just">
              <a:lnSpc>
                <a:spcPts val="6719"/>
              </a:lnSpc>
            </a:pPr>
            <a:r>
              <a:rPr lang="en-US" sz="4800">
                <a:solidFill>
                  <a:srgbClr val="000000"/>
                </a:solidFill>
                <a:latin typeface="Gagalin"/>
                <a:ea typeface="Gagalin"/>
                <a:cs typeface="Gagalin"/>
                <a:sym typeface="Gagalin"/>
              </a:rPr>
              <a:t> • A mix of devout believers, casual Christians, and those simply praising the Lord.</a:t>
            </a:r>
          </a:p>
          <a:p>
            <a:pPr algn="just">
              <a:lnSpc>
                <a:spcPts val="6719"/>
              </a:lnSpc>
            </a:pPr>
            <a:r>
              <a:rPr lang="en-US" sz="4800">
                <a:solidFill>
                  <a:srgbClr val="000000"/>
                </a:solidFill>
                <a:latin typeface="Gagalin"/>
                <a:ea typeface="Gagalin"/>
                <a:cs typeface="Gagalin"/>
                <a:sym typeface="Gagalin"/>
              </a:rPr>
              <a:t> • First confided in my grandma (Gma), who was supportive and nonjudgmental.</a:t>
            </a:r>
          </a:p>
          <a:p>
            <a:pPr algn="just">
              <a:lnSpc>
                <a:spcPts val="5880"/>
              </a:lnSpc>
            </a:pPr>
            <a:r>
              <a:rPr lang="en-US" sz="4200">
                <a:solidFill>
                  <a:srgbClr val="000000"/>
                </a:solidFill>
                <a:latin typeface="More Sugar"/>
                <a:ea typeface="More Sugar"/>
                <a:cs typeface="More Sugar"/>
                <a:sym typeface="More Sugar"/>
              </a:rPr>
              <a:t> </a:t>
            </a:r>
          </a:p>
          <a:p>
            <a:pPr algn="just">
              <a:lnSpc>
                <a:spcPts val="5880"/>
              </a:lnSpc>
            </a:pPr>
          </a:p>
        </p:txBody>
      </p:sp>
      <p:sp>
        <p:nvSpPr>
          <p:cNvPr name="Freeform 7" id="7"/>
          <p:cNvSpPr/>
          <p:nvPr/>
        </p:nvSpPr>
        <p:spPr>
          <a:xfrm flipH="false" flipV="false" rot="0">
            <a:off x="15919891" y="7364025"/>
            <a:ext cx="2368109" cy="2685485"/>
          </a:xfrm>
          <a:custGeom>
            <a:avLst/>
            <a:gdLst/>
            <a:ahLst/>
            <a:cxnLst/>
            <a:rect r="r" b="b" t="t" l="l"/>
            <a:pathLst>
              <a:path h="2685485" w="2368109">
                <a:moveTo>
                  <a:pt x="0" y="0"/>
                </a:moveTo>
                <a:lnTo>
                  <a:pt x="2368109" y="0"/>
                </a:lnTo>
                <a:lnTo>
                  <a:pt x="2368109" y="2685485"/>
                </a:lnTo>
                <a:lnTo>
                  <a:pt x="0" y="26854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54326" y="7200900"/>
            <a:ext cx="4566051" cy="4114800"/>
          </a:xfrm>
          <a:custGeom>
            <a:avLst/>
            <a:gdLst/>
            <a:ahLst/>
            <a:cxnLst/>
            <a:rect r="r" b="b" t="t" l="l"/>
            <a:pathLst>
              <a:path h="4114800" w="4566051">
                <a:moveTo>
                  <a:pt x="0" y="0"/>
                </a:moveTo>
                <a:lnTo>
                  <a:pt x="4566052" y="0"/>
                </a:lnTo>
                <a:lnTo>
                  <a:pt x="456605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4512237" y="1892825"/>
            <a:ext cx="9263525" cy="721995"/>
          </a:xfrm>
          <a:prstGeom prst="rect">
            <a:avLst/>
          </a:prstGeom>
        </p:spPr>
        <p:txBody>
          <a:bodyPr anchor="t" rtlCol="false" tIns="0" lIns="0" bIns="0" rIns="0">
            <a:spAutoFit/>
          </a:bodyPr>
          <a:lstStyle/>
          <a:p>
            <a:pPr algn="ctr">
              <a:lnSpc>
                <a:spcPts val="5880"/>
              </a:lnSpc>
            </a:pPr>
            <a:r>
              <a:rPr lang="en-US" sz="4200">
                <a:solidFill>
                  <a:srgbClr val="000000"/>
                </a:solidFill>
                <a:latin typeface="More Sugar"/>
                <a:ea typeface="More Sugar"/>
                <a:cs typeface="More Sugar"/>
                <a:sym typeface="More Sugar"/>
              </a:rPr>
              <a:t>BACKGROUND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3729506">
            <a:off x="14735975" y="6725639"/>
            <a:ext cx="5430656" cy="5065321"/>
          </a:xfrm>
          <a:custGeom>
            <a:avLst/>
            <a:gdLst/>
            <a:ahLst/>
            <a:cxnLst/>
            <a:rect r="r" b="b" t="t" l="l"/>
            <a:pathLst>
              <a:path h="5065321" w="5430656">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7775" y="-133633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955175" y="2491603"/>
            <a:ext cx="11592183" cy="5907405"/>
          </a:xfrm>
          <a:prstGeom prst="rect">
            <a:avLst/>
          </a:prstGeom>
        </p:spPr>
        <p:txBody>
          <a:bodyPr anchor="t" rtlCol="false" tIns="0" lIns="0" bIns="0" rIns="0">
            <a:spAutoFit/>
          </a:bodyPr>
          <a:lstStyle/>
          <a:p>
            <a:pPr algn="just">
              <a:lnSpc>
                <a:spcPts val="6719"/>
              </a:lnSpc>
            </a:pPr>
            <a:r>
              <a:rPr lang="en-US" sz="4800">
                <a:solidFill>
                  <a:srgbClr val="000000"/>
                </a:solidFill>
                <a:latin typeface="Gagalin"/>
                <a:ea typeface="Gagalin"/>
                <a:cs typeface="Gagalin"/>
                <a:sym typeface="Gagalin"/>
              </a:rPr>
              <a:t>• Dad’s Side:</a:t>
            </a:r>
          </a:p>
          <a:p>
            <a:pPr algn="just">
              <a:lnSpc>
                <a:spcPts val="6719"/>
              </a:lnSpc>
            </a:pPr>
            <a:r>
              <a:rPr lang="en-US" sz="4800">
                <a:solidFill>
                  <a:srgbClr val="000000"/>
                </a:solidFill>
                <a:latin typeface="Gagalin"/>
                <a:ea typeface="Gagalin"/>
                <a:cs typeface="Gagalin"/>
                <a:sym typeface="Gagalin"/>
              </a:rPr>
              <a:t> • Church was central—weekly services and Bible study with my grandma.</a:t>
            </a:r>
          </a:p>
          <a:p>
            <a:pPr algn="just">
              <a:lnSpc>
                <a:spcPts val="6719"/>
              </a:lnSpc>
            </a:pPr>
            <a:r>
              <a:rPr lang="en-US" sz="4800">
                <a:solidFill>
                  <a:srgbClr val="000000"/>
                </a:solidFill>
                <a:latin typeface="Gagalin"/>
                <a:ea typeface="Gagalin"/>
                <a:cs typeface="Gagalin"/>
                <a:sym typeface="Gagalin"/>
              </a:rPr>
              <a:t> • Knew i wouldn’t be able to share personal details after witnessing judgment toward LGBTQ+ family members.</a:t>
            </a:r>
          </a:p>
          <a:p>
            <a:pPr algn="just">
              <a:lnSpc>
                <a:spcPts val="6719"/>
              </a:lnSpc>
            </a:pPr>
          </a:p>
        </p:txBody>
      </p:sp>
      <p:sp>
        <p:nvSpPr>
          <p:cNvPr name="Freeform 8" id="8"/>
          <p:cNvSpPr/>
          <p:nvPr/>
        </p:nvSpPr>
        <p:spPr>
          <a:xfrm flipH="false" flipV="false" rot="0">
            <a:off x="14190610" y="-803834"/>
            <a:ext cx="5085708" cy="4114800"/>
          </a:xfrm>
          <a:custGeom>
            <a:avLst/>
            <a:gdLst/>
            <a:ahLst/>
            <a:cxnLst/>
            <a:rect r="r" b="b" t="t" l="l"/>
            <a:pathLst>
              <a:path h="4114800" w="5085708">
                <a:moveTo>
                  <a:pt x="0" y="0"/>
                </a:moveTo>
                <a:lnTo>
                  <a:pt x="5085708" y="0"/>
                </a:lnTo>
                <a:lnTo>
                  <a:pt x="50857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4512237" y="1864858"/>
            <a:ext cx="9263525" cy="721995"/>
          </a:xfrm>
          <a:prstGeom prst="rect">
            <a:avLst/>
          </a:prstGeom>
        </p:spPr>
        <p:txBody>
          <a:bodyPr anchor="t" rtlCol="false" tIns="0" lIns="0" bIns="0" rIns="0">
            <a:spAutoFit/>
          </a:bodyPr>
          <a:lstStyle/>
          <a:p>
            <a:pPr algn="ctr">
              <a:lnSpc>
                <a:spcPts val="5880"/>
              </a:lnSpc>
            </a:pPr>
            <a:r>
              <a:rPr lang="en-US" sz="4200">
                <a:solidFill>
                  <a:srgbClr val="000000"/>
                </a:solidFill>
                <a:latin typeface="More Sugar"/>
                <a:ea typeface="More Sugar"/>
                <a:cs typeface="More Sugar"/>
                <a:sym typeface="More Sugar"/>
              </a:rPr>
              <a:t>BACKGROUND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858131" y="715888"/>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1554809">
            <a:off x="-1686628" y="7391311"/>
            <a:ext cx="5430656" cy="5065321"/>
          </a:xfrm>
          <a:custGeom>
            <a:avLst/>
            <a:gdLst/>
            <a:ahLst/>
            <a:cxnLst/>
            <a:rect r="r" b="b" t="t" l="l"/>
            <a:pathLst>
              <a:path h="5065321" w="5430656">
                <a:moveTo>
                  <a:pt x="0" y="0"/>
                </a:moveTo>
                <a:lnTo>
                  <a:pt x="5430656" y="0"/>
                </a:lnTo>
                <a:lnTo>
                  <a:pt x="5430656"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081122" y="-1028700"/>
            <a:ext cx="3852949" cy="4114800"/>
          </a:xfrm>
          <a:custGeom>
            <a:avLst/>
            <a:gdLst/>
            <a:ahLst/>
            <a:cxnLst/>
            <a:rect r="r" b="b" t="t" l="l"/>
            <a:pathLst>
              <a:path h="4114800" w="3852949">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042940" y="2734474"/>
            <a:ext cx="13860983" cy="6649963"/>
          </a:xfrm>
          <a:prstGeom prst="rect">
            <a:avLst/>
          </a:prstGeom>
        </p:spPr>
        <p:txBody>
          <a:bodyPr anchor="t" rtlCol="false" tIns="0" lIns="0" bIns="0" rIns="0">
            <a:spAutoFit/>
          </a:bodyPr>
          <a:lstStyle/>
          <a:p>
            <a:pPr algn="just">
              <a:lnSpc>
                <a:spcPts val="5691"/>
              </a:lnSpc>
            </a:pPr>
            <a:r>
              <a:rPr lang="en-US" sz="4065">
                <a:solidFill>
                  <a:srgbClr val="000000"/>
                </a:solidFill>
                <a:latin typeface="More Sugar"/>
                <a:ea typeface="More Sugar"/>
                <a:cs typeface="More Sugar"/>
                <a:sym typeface="More Sugar"/>
              </a:rPr>
              <a:t>🌈 “Reconnecting with faith felt like coming home.”</a:t>
            </a:r>
          </a:p>
          <a:p>
            <a:pPr algn="just">
              <a:lnSpc>
                <a:spcPts val="6671"/>
              </a:lnSpc>
            </a:pPr>
            <a:r>
              <a:rPr lang="en-US" sz="4765">
                <a:solidFill>
                  <a:srgbClr val="000000"/>
                </a:solidFill>
                <a:latin typeface="More Sugar"/>
                <a:ea typeface="More Sugar"/>
                <a:cs typeface="More Sugar"/>
                <a:sym typeface="More Sugar"/>
              </a:rPr>
              <a:t> • Stopped attending church regularly at 12, but returned in late high school with Gma.</a:t>
            </a:r>
          </a:p>
          <a:p>
            <a:pPr algn="just">
              <a:lnSpc>
                <a:spcPts val="5691"/>
              </a:lnSpc>
            </a:pPr>
            <a:r>
              <a:rPr lang="en-US" sz="4065">
                <a:solidFill>
                  <a:srgbClr val="000000"/>
                </a:solidFill>
                <a:latin typeface="More Sugar"/>
                <a:ea typeface="More Sugar"/>
                <a:cs typeface="More Sugar"/>
                <a:sym typeface="More Sugar"/>
              </a:rPr>
              <a:t> • Scripture and Bible apps became tools for grounding myself during tough times.</a:t>
            </a:r>
          </a:p>
          <a:p>
            <a:pPr algn="just">
              <a:lnSpc>
                <a:spcPts val="5691"/>
              </a:lnSpc>
            </a:pPr>
            <a:r>
              <a:rPr lang="en-US" sz="4065">
                <a:solidFill>
                  <a:srgbClr val="000000"/>
                </a:solidFill>
                <a:latin typeface="More Sugar"/>
                <a:ea typeface="More Sugar"/>
                <a:cs typeface="More Sugar"/>
                <a:sym typeface="More Sugar"/>
              </a:rPr>
              <a:t> • Inspired to help LGBTQ+ youth embrace faith and battle internal conflict they may be feeling from lack of acceptance. </a:t>
            </a:r>
          </a:p>
          <a:p>
            <a:pPr algn="just">
              <a:lnSpc>
                <a:spcPts val="5691"/>
              </a:lnSpc>
            </a:pPr>
          </a:p>
        </p:txBody>
      </p:sp>
      <p:sp>
        <p:nvSpPr>
          <p:cNvPr name="TextBox 8" id="8"/>
          <p:cNvSpPr txBox="true"/>
          <p:nvPr/>
        </p:nvSpPr>
        <p:spPr>
          <a:xfrm rot="0">
            <a:off x="776997" y="1798925"/>
            <a:ext cx="16230600" cy="721997"/>
          </a:xfrm>
          <a:prstGeom prst="rect">
            <a:avLst/>
          </a:prstGeom>
        </p:spPr>
        <p:txBody>
          <a:bodyPr anchor="t" rtlCol="false" tIns="0" lIns="0" bIns="0" rIns="0">
            <a:spAutoFit/>
          </a:bodyPr>
          <a:lstStyle/>
          <a:p>
            <a:pPr algn="ctr">
              <a:lnSpc>
                <a:spcPts val="5879"/>
              </a:lnSpc>
              <a:spcBef>
                <a:spcPct val="0"/>
              </a:spcBef>
            </a:pPr>
            <a:r>
              <a:rPr lang="en-US" sz="4199">
                <a:solidFill>
                  <a:srgbClr val="000000"/>
                </a:solidFill>
                <a:latin typeface="More Sugar"/>
                <a:ea typeface="More Sugar"/>
                <a:cs typeface="More Sugar"/>
                <a:sym typeface="More Sugar"/>
              </a:rPr>
              <a:t>Why this Matters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252739" y="424890"/>
            <a:ext cx="17745075" cy="9474114"/>
            <a:chOff x="0" y="0"/>
            <a:chExt cx="4673600" cy="2495240"/>
          </a:xfrm>
        </p:grpSpPr>
        <p:sp>
          <p:nvSpPr>
            <p:cNvPr name="Freeform 3" id="3"/>
            <p:cNvSpPr/>
            <p:nvPr/>
          </p:nvSpPr>
          <p:spPr>
            <a:xfrm flipH="false" flipV="false" rot="0">
              <a:off x="0" y="0"/>
              <a:ext cx="4673600" cy="2495240"/>
            </a:xfrm>
            <a:custGeom>
              <a:avLst/>
              <a:gdLst/>
              <a:ahLst/>
              <a:cxnLst/>
              <a:rect r="r" b="b" t="t" l="l"/>
              <a:pathLst>
                <a:path h="2495240" w="4673600">
                  <a:moveTo>
                    <a:pt x="22251" y="0"/>
                  </a:moveTo>
                  <a:lnTo>
                    <a:pt x="4651349" y="0"/>
                  </a:lnTo>
                  <a:cubicBezTo>
                    <a:pt x="4663638" y="0"/>
                    <a:pt x="4673600" y="9962"/>
                    <a:pt x="4673600" y="22251"/>
                  </a:cubicBezTo>
                  <a:lnTo>
                    <a:pt x="4673600" y="2472989"/>
                  </a:lnTo>
                  <a:cubicBezTo>
                    <a:pt x="4673600" y="2485278"/>
                    <a:pt x="4663638" y="2495240"/>
                    <a:pt x="4651349" y="2495240"/>
                  </a:cubicBezTo>
                  <a:lnTo>
                    <a:pt x="22251" y="2495240"/>
                  </a:lnTo>
                  <a:cubicBezTo>
                    <a:pt x="9962" y="2495240"/>
                    <a:pt x="0" y="2485278"/>
                    <a:pt x="0" y="2472989"/>
                  </a:cubicBezTo>
                  <a:lnTo>
                    <a:pt x="0" y="22251"/>
                  </a:lnTo>
                  <a:cubicBezTo>
                    <a:pt x="0" y="9962"/>
                    <a:pt x="9962" y="0"/>
                    <a:pt x="22251"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673600" cy="253334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3729506">
            <a:off x="15572672" y="7150530"/>
            <a:ext cx="5430656" cy="5065321"/>
          </a:xfrm>
          <a:custGeom>
            <a:avLst/>
            <a:gdLst/>
            <a:ahLst/>
            <a:cxnLst/>
            <a:rect r="r" b="b" t="t" l="l"/>
            <a:pathLst>
              <a:path h="5065321" w="5430656">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7775" y="-133633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825935" y="1898898"/>
            <a:ext cx="16598682" cy="7784293"/>
            <a:chOff x="0" y="0"/>
            <a:chExt cx="3588296" cy="1682805"/>
          </a:xfrm>
        </p:grpSpPr>
        <p:sp>
          <p:nvSpPr>
            <p:cNvPr name="Freeform 8" id="8"/>
            <p:cNvSpPr/>
            <p:nvPr/>
          </p:nvSpPr>
          <p:spPr>
            <a:xfrm flipH="false" flipV="false" rot="0">
              <a:off x="0" y="0"/>
              <a:ext cx="3588296" cy="1682805"/>
            </a:xfrm>
            <a:custGeom>
              <a:avLst/>
              <a:gdLst/>
              <a:ahLst/>
              <a:cxnLst/>
              <a:rect r="r" b="b" t="t" l="l"/>
              <a:pathLst>
                <a:path h="1682805" w="3588296">
                  <a:moveTo>
                    <a:pt x="3385096" y="0"/>
                  </a:moveTo>
                  <a:cubicBezTo>
                    <a:pt x="3497320" y="0"/>
                    <a:pt x="3588296" y="376709"/>
                    <a:pt x="3588296" y="841403"/>
                  </a:cubicBezTo>
                  <a:cubicBezTo>
                    <a:pt x="3588296" y="1306096"/>
                    <a:pt x="3497320" y="1682805"/>
                    <a:pt x="3385096" y="1682805"/>
                  </a:cubicBezTo>
                  <a:lnTo>
                    <a:pt x="203200" y="1682805"/>
                  </a:lnTo>
                  <a:cubicBezTo>
                    <a:pt x="90976" y="1682805"/>
                    <a:pt x="0" y="1306096"/>
                    <a:pt x="0" y="841403"/>
                  </a:cubicBezTo>
                  <a:cubicBezTo>
                    <a:pt x="0" y="376709"/>
                    <a:pt x="90976" y="0"/>
                    <a:pt x="203200" y="0"/>
                  </a:cubicBezTo>
                  <a:close/>
                </a:path>
              </a:pathLst>
            </a:custGeom>
            <a:solidFill>
              <a:srgbClr val="F4BDBC"/>
            </a:solidFill>
          </p:spPr>
        </p:sp>
        <p:sp>
          <p:nvSpPr>
            <p:cNvPr name="TextBox 9" id="9"/>
            <p:cNvSpPr txBox="true"/>
            <p:nvPr/>
          </p:nvSpPr>
          <p:spPr>
            <a:xfrm>
              <a:off x="0" y="-38100"/>
              <a:ext cx="3588296" cy="172090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2515473" y="2167392"/>
            <a:ext cx="12552658" cy="7180629"/>
          </a:xfrm>
          <a:prstGeom prst="rect">
            <a:avLst/>
          </a:prstGeom>
        </p:spPr>
        <p:txBody>
          <a:bodyPr anchor="t" rtlCol="false" tIns="0" lIns="0" bIns="0" rIns="0">
            <a:spAutoFit/>
          </a:bodyPr>
          <a:lstStyle/>
          <a:p>
            <a:pPr algn="just">
              <a:lnSpc>
                <a:spcPts val="4792"/>
              </a:lnSpc>
            </a:pPr>
          </a:p>
          <a:p>
            <a:pPr algn="just">
              <a:lnSpc>
                <a:spcPts val="4792"/>
              </a:lnSpc>
            </a:pPr>
            <a:r>
              <a:rPr lang="en-US" sz="3423">
                <a:solidFill>
                  <a:srgbClr val="000000"/>
                </a:solidFill>
                <a:latin typeface="Gagalin"/>
                <a:ea typeface="Gagalin"/>
                <a:cs typeface="Gagalin"/>
                <a:sym typeface="Gagalin"/>
              </a:rPr>
              <a:t> • Affirming church communities serve as essential support systems by fostering a sense of belonging and psychological well-being (Hugues and Rouse, 524).</a:t>
            </a:r>
          </a:p>
          <a:p>
            <a:pPr algn="just">
              <a:lnSpc>
                <a:spcPts val="4792"/>
              </a:lnSpc>
            </a:pPr>
            <a:r>
              <a:rPr lang="en-US" sz="3423">
                <a:solidFill>
                  <a:srgbClr val="000000"/>
                </a:solidFill>
                <a:latin typeface="Gagalin"/>
                <a:ea typeface="Gagalin"/>
                <a:cs typeface="Gagalin"/>
                <a:sym typeface="Gagalin"/>
              </a:rPr>
              <a:t> • Positive messages in affirming churches decrease internalized homonegativity and help alleviate conflicts between sexual/gender identity and religious beliefs (Hugues and Rouse, 524).</a:t>
            </a:r>
          </a:p>
          <a:p>
            <a:pPr algn="just">
              <a:lnSpc>
                <a:spcPts val="4792"/>
              </a:lnSpc>
            </a:pPr>
            <a:r>
              <a:rPr lang="en-US" sz="3423">
                <a:solidFill>
                  <a:srgbClr val="000000"/>
                </a:solidFill>
                <a:latin typeface="Gagalin"/>
                <a:ea typeface="Gagalin"/>
                <a:cs typeface="Gagalin"/>
                <a:sym typeface="Gagalin"/>
              </a:rPr>
              <a:t> • LGBTQ and straight Christians alike report higher feelings of acceptance in affirming church environments (Hugues and Rouse, 530).</a:t>
            </a:r>
          </a:p>
          <a:p>
            <a:pPr algn="just">
              <a:lnSpc>
                <a:spcPts val="4792"/>
              </a:lnSpc>
            </a:pPr>
          </a:p>
        </p:txBody>
      </p:sp>
      <p:sp>
        <p:nvSpPr>
          <p:cNvPr name="TextBox 11" id="11"/>
          <p:cNvSpPr txBox="true"/>
          <p:nvPr/>
        </p:nvSpPr>
        <p:spPr>
          <a:xfrm rot="0">
            <a:off x="2515473" y="942975"/>
            <a:ext cx="13745243" cy="688976"/>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More Sugar"/>
                <a:ea typeface="More Sugar"/>
                <a:cs typeface="More Sugar"/>
                <a:sym typeface="More Sugar"/>
              </a:rPr>
              <a:t>How Churches’ Acceptance Affects LGBTQ Christians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252739" y="424890"/>
            <a:ext cx="17745075" cy="9474114"/>
            <a:chOff x="0" y="0"/>
            <a:chExt cx="4673600" cy="2495240"/>
          </a:xfrm>
        </p:grpSpPr>
        <p:sp>
          <p:nvSpPr>
            <p:cNvPr name="Freeform 3" id="3"/>
            <p:cNvSpPr/>
            <p:nvPr/>
          </p:nvSpPr>
          <p:spPr>
            <a:xfrm flipH="false" flipV="false" rot="0">
              <a:off x="0" y="0"/>
              <a:ext cx="4673600" cy="2495240"/>
            </a:xfrm>
            <a:custGeom>
              <a:avLst/>
              <a:gdLst/>
              <a:ahLst/>
              <a:cxnLst/>
              <a:rect r="r" b="b" t="t" l="l"/>
              <a:pathLst>
                <a:path h="2495240" w="4673600">
                  <a:moveTo>
                    <a:pt x="22251" y="0"/>
                  </a:moveTo>
                  <a:lnTo>
                    <a:pt x="4651349" y="0"/>
                  </a:lnTo>
                  <a:cubicBezTo>
                    <a:pt x="4663638" y="0"/>
                    <a:pt x="4673600" y="9962"/>
                    <a:pt x="4673600" y="22251"/>
                  </a:cubicBezTo>
                  <a:lnTo>
                    <a:pt x="4673600" y="2472989"/>
                  </a:lnTo>
                  <a:cubicBezTo>
                    <a:pt x="4673600" y="2485278"/>
                    <a:pt x="4663638" y="2495240"/>
                    <a:pt x="4651349" y="2495240"/>
                  </a:cubicBezTo>
                  <a:lnTo>
                    <a:pt x="22251" y="2495240"/>
                  </a:lnTo>
                  <a:cubicBezTo>
                    <a:pt x="9962" y="2495240"/>
                    <a:pt x="0" y="2485278"/>
                    <a:pt x="0" y="2472989"/>
                  </a:cubicBezTo>
                  <a:lnTo>
                    <a:pt x="0" y="22251"/>
                  </a:lnTo>
                  <a:cubicBezTo>
                    <a:pt x="0" y="9962"/>
                    <a:pt x="9962" y="0"/>
                    <a:pt x="22251"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673600" cy="253334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3729506">
            <a:off x="15572672" y="7150530"/>
            <a:ext cx="5430656" cy="5065321"/>
          </a:xfrm>
          <a:custGeom>
            <a:avLst/>
            <a:gdLst/>
            <a:ahLst/>
            <a:cxnLst/>
            <a:rect r="r" b="b" t="t" l="l"/>
            <a:pathLst>
              <a:path h="5065321" w="5430656">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7775" y="-133633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825935" y="1898898"/>
            <a:ext cx="16598682" cy="7784293"/>
            <a:chOff x="0" y="0"/>
            <a:chExt cx="3588296" cy="1682805"/>
          </a:xfrm>
        </p:grpSpPr>
        <p:sp>
          <p:nvSpPr>
            <p:cNvPr name="Freeform 8" id="8"/>
            <p:cNvSpPr/>
            <p:nvPr/>
          </p:nvSpPr>
          <p:spPr>
            <a:xfrm flipH="false" flipV="false" rot="0">
              <a:off x="0" y="0"/>
              <a:ext cx="3588296" cy="1682805"/>
            </a:xfrm>
            <a:custGeom>
              <a:avLst/>
              <a:gdLst/>
              <a:ahLst/>
              <a:cxnLst/>
              <a:rect r="r" b="b" t="t" l="l"/>
              <a:pathLst>
                <a:path h="1682805" w="3588296">
                  <a:moveTo>
                    <a:pt x="3385096" y="0"/>
                  </a:moveTo>
                  <a:cubicBezTo>
                    <a:pt x="3497320" y="0"/>
                    <a:pt x="3588296" y="376709"/>
                    <a:pt x="3588296" y="841403"/>
                  </a:cubicBezTo>
                  <a:cubicBezTo>
                    <a:pt x="3588296" y="1306096"/>
                    <a:pt x="3497320" y="1682805"/>
                    <a:pt x="3385096" y="1682805"/>
                  </a:cubicBezTo>
                  <a:lnTo>
                    <a:pt x="203200" y="1682805"/>
                  </a:lnTo>
                  <a:cubicBezTo>
                    <a:pt x="90976" y="1682805"/>
                    <a:pt x="0" y="1306096"/>
                    <a:pt x="0" y="841403"/>
                  </a:cubicBezTo>
                  <a:cubicBezTo>
                    <a:pt x="0" y="376709"/>
                    <a:pt x="90976" y="0"/>
                    <a:pt x="203200" y="0"/>
                  </a:cubicBezTo>
                  <a:close/>
                </a:path>
              </a:pathLst>
            </a:custGeom>
            <a:solidFill>
              <a:srgbClr val="F4BDBC"/>
            </a:solidFill>
          </p:spPr>
        </p:sp>
        <p:sp>
          <p:nvSpPr>
            <p:cNvPr name="TextBox 9" id="9"/>
            <p:cNvSpPr txBox="true"/>
            <p:nvPr/>
          </p:nvSpPr>
          <p:spPr>
            <a:xfrm>
              <a:off x="0" y="-38100"/>
              <a:ext cx="3588296" cy="172090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255414" y="2711788"/>
            <a:ext cx="16003886" cy="4780407"/>
          </a:xfrm>
          <a:prstGeom prst="rect">
            <a:avLst/>
          </a:prstGeom>
        </p:spPr>
        <p:txBody>
          <a:bodyPr anchor="t" rtlCol="false" tIns="0" lIns="0" bIns="0" rIns="0">
            <a:spAutoFit/>
          </a:bodyPr>
          <a:lstStyle/>
          <a:p>
            <a:pPr algn="just">
              <a:lnSpc>
                <a:spcPts val="4788"/>
              </a:lnSpc>
            </a:pPr>
          </a:p>
          <a:p>
            <a:pPr algn="just">
              <a:lnSpc>
                <a:spcPts val="4788"/>
              </a:lnSpc>
            </a:pPr>
            <a:r>
              <a:rPr lang="en-US" sz="3420">
                <a:solidFill>
                  <a:srgbClr val="000000"/>
                </a:solidFill>
                <a:latin typeface="Gagalin"/>
                <a:ea typeface="Gagalin"/>
                <a:cs typeface="Gagalin"/>
                <a:sym typeface="Gagalin"/>
              </a:rPr>
              <a:t> • Non-affirming environments often lead to greater internal struggles, including increased internalized homophobia (Meanley, Pingel, and Bauermeister, 37).</a:t>
            </a:r>
          </a:p>
          <a:p>
            <a:pPr algn="just">
              <a:lnSpc>
                <a:spcPts val="4788"/>
              </a:lnSpc>
            </a:pPr>
            <a:r>
              <a:rPr lang="en-US" sz="3420">
                <a:solidFill>
                  <a:srgbClr val="000000"/>
                </a:solidFill>
                <a:latin typeface="Gagalin"/>
                <a:ea typeface="Gagalin"/>
                <a:cs typeface="Gagalin"/>
                <a:sym typeface="Gagalin"/>
              </a:rPr>
              <a:t> • Some individuals in non-affirming contexts rely heavily on spirituality as a source of strength, using it to maintain purpose and self-esteem despite rejection (Meanley, Pingel, and Bauermeister, 40).</a:t>
            </a:r>
          </a:p>
          <a:p>
            <a:pPr algn="just">
              <a:lnSpc>
                <a:spcPts val="4788"/>
              </a:lnSpc>
            </a:pPr>
          </a:p>
        </p:txBody>
      </p:sp>
      <p:sp>
        <p:nvSpPr>
          <p:cNvPr name="TextBox 11" id="11"/>
          <p:cNvSpPr txBox="true"/>
          <p:nvPr/>
        </p:nvSpPr>
        <p:spPr>
          <a:xfrm rot="0">
            <a:off x="2515473" y="942975"/>
            <a:ext cx="13745243" cy="1393826"/>
          </a:xfrm>
          <a:prstGeom prst="rect">
            <a:avLst/>
          </a:prstGeom>
        </p:spPr>
        <p:txBody>
          <a:bodyPr anchor="t" rtlCol="false" tIns="0" lIns="0" bIns="0" rIns="0">
            <a:spAutoFit/>
          </a:bodyPr>
          <a:lstStyle/>
          <a:p>
            <a:pPr algn="ctr">
              <a:lnSpc>
                <a:spcPts val="5599"/>
              </a:lnSpc>
            </a:pPr>
            <a:r>
              <a:rPr lang="en-US" sz="3999">
                <a:solidFill>
                  <a:srgbClr val="000000"/>
                </a:solidFill>
                <a:latin typeface="More Sugar"/>
                <a:ea typeface="More Sugar"/>
                <a:cs typeface="More Sugar"/>
                <a:sym typeface="More Sugar"/>
              </a:rPr>
              <a:t>How Non-Affirming Churches Impact LGBTQ Christians</a:t>
            </a:r>
          </a:p>
          <a:p>
            <a:pPr algn="ctr">
              <a:lnSpc>
                <a:spcPts val="559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grpSp>
        <p:nvGrpSpPr>
          <p:cNvPr name="Group 2" id="2"/>
          <p:cNvGrpSpPr/>
          <p:nvPr/>
        </p:nvGrpSpPr>
        <p:grpSpPr>
          <a:xfrm rot="0">
            <a:off x="252739" y="424890"/>
            <a:ext cx="17745075" cy="9474114"/>
            <a:chOff x="0" y="0"/>
            <a:chExt cx="4673600" cy="2495240"/>
          </a:xfrm>
        </p:grpSpPr>
        <p:sp>
          <p:nvSpPr>
            <p:cNvPr name="Freeform 3" id="3"/>
            <p:cNvSpPr/>
            <p:nvPr/>
          </p:nvSpPr>
          <p:spPr>
            <a:xfrm flipH="false" flipV="false" rot="0">
              <a:off x="0" y="0"/>
              <a:ext cx="4673600" cy="2495240"/>
            </a:xfrm>
            <a:custGeom>
              <a:avLst/>
              <a:gdLst/>
              <a:ahLst/>
              <a:cxnLst/>
              <a:rect r="r" b="b" t="t" l="l"/>
              <a:pathLst>
                <a:path h="2495240" w="4673600">
                  <a:moveTo>
                    <a:pt x="22251" y="0"/>
                  </a:moveTo>
                  <a:lnTo>
                    <a:pt x="4651349" y="0"/>
                  </a:lnTo>
                  <a:cubicBezTo>
                    <a:pt x="4663638" y="0"/>
                    <a:pt x="4673600" y="9962"/>
                    <a:pt x="4673600" y="22251"/>
                  </a:cubicBezTo>
                  <a:lnTo>
                    <a:pt x="4673600" y="2472989"/>
                  </a:lnTo>
                  <a:cubicBezTo>
                    <a:pt x="4673600" y="2485278"/>
                    <a:pt x="4663638" y="2495240"/>
                    <a:pt x="4651349" y="2495240"/>
                  </a:cubicBezTo>
                  <a:lnTo>
                    <a:pt x="22251" y="2495240"/>
                  </a:lnTo>
                  <a:cubicBezTo>
                    <a:pt x="9962" y="2495240"/>
                    <a:pt x="0" y="2485278"/>
                    <a:pt x="0" y="2472989"/>
                  </a:cubicBezTo>
                  <a:lnTo>
                    <a:pt x="0" y="22251"/>
                  </a:lnTo>
                  <a:cubicBezTo>
                    <a:pt x="0" y="9962"/>
                    <a:pt x="9962" y="0"/>
                    <a:pt x="22251" y="0"/>
                  </a:cubicBezTo>
                  <a:close/>
                </a:path>
              </a:pathLst>
            </a:custGeom>
            <a:solidFill>
              <a:srgbClr val="FCDFDD"/>
            </a:solidFill>
            <a:ln w="285750" cap="rnd">
              <a:solidFill>
                <a:srgbClr val="F4BDBC"/>
              </a:solidFill>
              <a:prstDash val="solid"/>
              <a:round/>
            </a:ln>
          </p:spPr>
        </p:sp>
        <p:sp>
          <p:nvSpPr>
            <p:cNvPr name="TextBox 4" id="4"/>
            <p:cNvSpPr txBox="true"/>
            <p:nvPr/>
          </p:nvSpPr>
          <p:spPr>
            <a:xfrm>
              <a:off x="0" y="-38100"/>
              <a:ext cx="4673600" cy="253334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3729506">
            <a:off x="15572672" y="7150530"/>
            <a:ext cx="5430656" cy="5065321"/>
          </a:xfrm>
          <a:custGeom>
            <a:avLst/>
            <a:gdLst/>
            <a:ahLst/>
            <a:cxnLst/>
            <a:rect r="r" b="b" t="t" l="l"/>
            <a:pathLst>
              <a:path h="5065321" w="5430656">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7775" y="-133633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825935" y="1898898"/>
            <a:ext cx="16598682" cy="7784293"/>
            <a:chOff x="0" y="0"/>
            <a:chExt cx="3588296" cy="1682805"/>
          </a:xfrm>
        </p:grpSpPr>
        <p:sp>
          <p:nvSpPr>
            <p:cNvPr name="Freeform 8" id="8"/>
            <p:cNvSpPr/>
            <p:nvPr/>
          </p:nvSpPr>
          <p:spPr>
            <a:xfrm flipH="false" flipV="false" rot="0">
              <a:off x="0" y="0"/>
              <a:ext cx="3588296" cy="1682805"/>
            </a:xfrm>
            <a:custGeom>
              <a:avLst/>
              <a:gdLst/>
              <a:ahLst/>
              <a:cxnLst/>
              <a:rect r="r" b="b" t="t" l="l"/>
              <a:pathLst>
                <a:path h="1682805" w="3588296">
                  <a:moveTo>
                    <a:pt x="3385096" y="0"/>
                  </a:moveTo>
                  <a:cubicBezTo>
                    <a:pt x="3497320" y="0"/>
                    <a:pt x="3588296" y="376709"/>
                    <a:pt x="3588296" y="841403"/>
                  </a:cubicBezTo>
                  <a:cubicBezTo>
                    <a:pt x="3588296" y="1306096"/>
                    <a:pt x="3497320" y="1682805"/>
                    <a:pt x="3385096" y="1682805"/>
                  </a:cubicBezTo>
                  <a:lnTo>
                    <a:pt x="203200" y="1682805"/>
                  </a:lnTo>
                  <a:cubicBezTo>
                    <a:pt x="90976" y="1682805"/>
                    <a:pt x="0" y="1306096"/>
                    <a:pt x="0" y="841403"/>
                  </a:cubicBezTo>
                  <a:cubicBezTo>
                    <a:pt x="0" y="376709"/>
                    <a:pt x="90976" y="0"/>
                    <a:pt x="203200" y="0"/>
                  </a:cubicBezTo>
                  <a:close/>
                </a:path>
              </a:pathLst>
            </a:custGeom>
            <a:solidFill>
              <a:srgbClr val="F4BDBC"/>
            </a:solidFill>
          </p:spPr>
        </p:sp>
        <p:sp>
          <p:nvSpPr>
            <p:cNvPr name="TextBox 9" id="9"/>
            <p:cNvSpPr txBox="true"/>
            <p:nvPr/>
          </p:nvSpPr>
          <p:spPr>
            <a:xfrm>
              <a:off x="0" y="-38100"/>
              <a:ext cx="3588296" cy="172090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255414" y="2711788"/>
            <a:ext cx="16003886" cy="5980557"/>
          </a:xfrm>
          <a:prstGeom prst="rect">
            <a:avLst/>
          </a:prstGeom>
        </p:spPr>
        <p:txBody>
          <a:bodyPr anchor="t" rtlCol="false" tIns="0" lIns="0" bIns="0" rIns="0">
            <a:spAutoFit/>
          </a:bodyPr>
          <a:lstStyle/>
          <a:p>
            <a:pPr algn="just">
              <a:lnSpc>
                <a:spcPts val="4788"/>
              </a:lnSpc>
            </a:pPr>
          </a:p>
          <a:p>
            <a:pPr algn="just">
              <a:lnSpc>
                <a:spcPts val="4788"/>
              </a:lnSpc>
            </a:pPr>
            <a:r>
              <a:rPr lang="en-US" sz="3420">
                <a:solidFill>
                  <a:srgbClr val="000000"/>
                </a:solidFill>
                <a:latin typeface="Gagalin"/>
                <a:ea typeface="Gagalin"/>
                <a:cs typeface="Gagalin"/>
                <a:sym typeface="Gagalin"/>
              </a:rPr>
              <a:t> • Use of LGBTQ-inclusive icons, such as rainbow flags, which signal belonging and acceptance (Hugues and Rouse, 526).</a:t>
            </a:r>
          </a:p>
          <a:p>
            <a:pPr algn="just">
              <a:lnSpc>
                <a:spcPts val="4788"/>
              </a:lnSpc>
            </a:pPr>
            <a:r>
              <a:rPr lang="en-US" sz="3420">
                <a:solidFill>
                  <a:srgbClr val="000000"/>
                </a:solidFill>
                <a:latin typeface="Gagalin"/>
                <a:ea typeface="Gagalin"/>
                <a:cs typeface="Gagalin"/>
                <a:sym typeface="Gagalin"/>
              </a:rPr>
              <a:t> • Accessibility for individuals with disabilities, along with intentional landscaping and welcoming imagery, further enhance feelings of safety and inclusion (Hugues and Rouse, 526).</a:t>
            </a:r>
          </a:p>
          <a:p>
            <a:pPr algn="just">
              <a:lnSpc>
                <a:spcPts val="4788"/>
              </a:lnSpc>
            </a:pPr>
            <a:r>
              <a:rPr lang="en-US" sz="3420">
                <a:solidFill>
                  <a:srgbClr val="000000"/>
                </a:solidFill>
                <a:latin typeface="Gagalin"/>
                <a:ea typeface="Gagalin"/>
                <a:cs typeface="Gagalin"/>
                <a:sym typeface="Gagalin"/>
              </a:rPr>
              <a:t> • Promoting spirituality and social service outreach helps affirm sexual and gender identities, improving mental health outcomes (Meanley, Pingel, and Bauermeister, 38).</a:t>
            </a:r>
          </a:p>
          <a:p>
            <a:pPr algn="just">
              <a:lnSpc>
                <a:spcPts val="4788"/>
              </a:lnSpc>
            </a:pPr>
          </a:p>
        </p:txBody>
      </p:sp>
      <p:sp>
        <p:nvSpPr>
          <p:cNvPr name="Freeform 11" id="11"/>
          <p:cNvSpPr/>
          <p:nvPr/>
        </p:nvSpPr>
        <p:spPr>
          <a:xfrm flipH="false" flipV="false" rot="0">
            <a:off x="7456819" y="7821138"/>
            <a:ext cx="2432304" cy="1742414"/>
          </a:xfrm>
          <a:custGeom>
            <a:avLst/>
            <a:gdLst/>
            <a:ahLst/>
            <a:cxnLst/>
            <a:rect r="r" b="b" t="t" l="l"/>
            <a:pathLst>
              <a:path h="1742414" w="2432304">
                <a:moveTo>
                  <a:pt x="0" y="0"/>
                </a:moveTo>
                <a:lnTo>
                  <a:pt x="2432304" y="0"/>
                </a:lnTo>
                <a:lnTo>
                  <a:pt x="2432304" y="1742414"/>
                </a:lnTo>
                <a:lnTo>
                  <a:pt x="0" y="17424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2515473" y="942975"/>
            <a:ext cx="13745243" cy="1393826"/>
          </a:xfrm>
          <a:prstGeom prst="rect">
            <a:avLst/>
          </a:prstGeom>
        </p:spPr>
        <p:txBody>
          <a:bodyPr anchor="t" rtlCol="false" tIns="0" lIns="0" bIns="0" rIns="0">
            <a:spAutoFit/>
          </a:bodyPr>
          <a:lstStyle/>
          <a:p>
            <a:pPr algn="ctr">
              <a:lnSpc>
                <a:spcPts val="5599"/>
              </a:lnSpc>
            </a:pPr>
            <a:r>
              <a:rPr lang="en-US" sz="3999">
                <a:solidFill>
                  <a:srgbClr val="000000"/>
                </a:solidFill>
                <a:latin typeface="More Sugar"/>
                <a:ea typeface="More Sugar"/>
                <a:cs typeface="More Sugar"/>
                <a:sym typeface="More Sugar"/>
              </a:rPr>
              <a:t>Steps Churches Take to Be More Affirming</a:t>
            </a:r>
          </a:p>
          <a:p>
            <a:pPr algn="ctr">
              <a:lnSpc>
                <a:spcPts val="559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E7E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885645"/>
            <a:ext cx="15897194" cy="6372655"/>
          </a:xfrm>
          <a:custGeom>
            <a:avLst/>
            <a:gdLst/>
            <a:ahLst/>
            <a:cxnLst/>
            <a:rect r="r" b="b" t="t" l="l"/>
            <a:pathLst>
              <a:path h="6372655" w="15897194">
                <a:moveTo>
                  <a:pt x="0" y="0"/>
                </a:moveTo>
                <a:lnTo>
                  <a:pt x="15897194" y="0"/>
                </a:lnTo>
                <a:lnTo>
                  <a:pt x="15897194" y="6372655"/>
                </a:lnTo>
                <a:lnTo>
                  <a:pt x="0" y="6372655"/>
                </a:lnTo>
                <a:lnTo>
                  <a:pt x="0" y="0"/>
                </a:lnTo>
                <a:close/>
              </a:path>
            </a:pathLst>
          </a:custGeom>
          <a:blipFill>
            <a:blip r:embed="rId2"/>
            <a:stretch>
              <a:fillRect l="0" t="-1198" r="0" b="-8607"/>
            </a:stretch>
          </a:blipFill>
        </p:spPr>
      </p:sp>
      <p:sp>
        <p:nvSpPr>
          <p:cNvPr name="TextBox 3" id="3"/>
          <p:cNvSpPr txBox="true"/>
          <p:nvPr/>
        </p:nvSpPr>
        <p:spPr>
          <a:xfrm rot="0">
            <a:off x="844201" y="933450"/>
            <a:ext cx="16851382" cy="748032"/>
          </a:xfrm>
          <a:prstGeom prst="rect">
            <a:avLst/>
          </a:prstGeom>
        </p:spPr>
        <p:txBody>
          <a:bodyPr anchor="t" rtlCol="false" tIns="0" lIns="0" bIns="0" rIns="0">
            <a:spAutoFit/>
          </a:bodyPr>
          <a:lstStyle/>
          <a:p>
            <a:pPr algn="ctr">
              <a:lnSpc>
                <a:spcPts val="6019"/>
              </a:lnSpc>
              <a:spcBef>
                <a:spcPct val="0"/>
              </a:spcBef>
            </a:pPr>
            <a:r>
              <a:rPr lang="en-US" sz="4299">
                <a:solidFill>
                  <a:srgbClr val="000000"/>
                </a:solidFill>
                <a:latin typeface="More Sugar"/>
                <a:ea typeface="More Sugar"/>
                <a:cs typeface="More Sugar"/>
                <a:sym typeface="More Sugar"/>
              </a:rPr>
              <a:t>Bringing Awareness to adolescents following independently.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DAGYRzcN2MA</dc:identifier>
  <dcterms:modified xsi:type="dcterms:W3CDTF">2011-08-01T06:04:30Z</dcterms:modified>
  <cp:revision>1</cp:revision>
  <dc:title>Pink Maroon Minimalist Aesthetic Simple Presentation</dc:title>
</cp:coreProperties>
</file>